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3" r:id="rId1"/>
    <p:sldMasterId id="2147483666" r:id="rId2"/>
    <p:sldMasterId id="2147483668" r:id="rId3"/>
  </p:sldMasterIdLst>
  <p:notesMasterIdLst>
    <p:notesMasterId r:id="rId32"/>
  </p:notesMasterIdLst>
  <p:handoutMasterIdLst>
    <p:handoutMasterId r:id="rId33"/>
  </p:handoutMasterIdLst>
  <p:sldIdLst>
    <p:sldId id="319" r:id="rId4"/>
    <p:sldId id="312" r:id="rId5"/>
    <p:sldId id="261" r:id="rId6"/>
    <p:sldId id="1733" r:id="rId7"/>
    <p:sldId id="1747" r:id="rId8"/>
    <p:sldId id="1776" r:id="rId9"/>
    <p:sldId id="1737" r:id="rId10"/>
    <p:sldId id="1741" r:id="rId11"/>
    <p:sldId id="1764" r:id="rId12"/>
    <p:sldId id="1750" r:id="rId13"/>
    <p:sldId id="1757" r:id="rId14"/>
    <p:sldId id="1758" r:id="rId15"/>
    <p:sldId id="1748" r:id="rId16"/>
    <p:sldId id="1759" r:id="rId17"/>
    <p:sldId id="1777" r:id="rId18"/>
    <p:sldId id="1742" r:id="rId19"/>
    <p:sldId id="1765" r:id="rId20"/>
    <p:sldId id="1766" r:id="rId21"/>
    <p:sldId id="1767" r:id="rId22"/>
    <p:sldId id="1768" r:id="rId23"/>
    <p:sldId id="1770" r:id="rId24"/>
    <p:sldId id="1761" r:id="rId25"/>
    <p:sldId id="1772" r:id="rId26"/>
    <p:sldId id="1763" r:id="rId27"/>
    <p:sldId id="1773" r:id="rId28"/>
    <p:sldId id="1774" r:id="rId29"/>
    <p:sldId id="1756" r:id="rId30"/>
    <p:sldId id="308" r:id="rId31"/>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AFBA"/>
    <a:srgbClr val="FF7F94"/>
    <a:srgbClr val="F660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54" autoAdjust="0"/>
    <p:restoredTop sz="81348"/>
  </p:normalViewPr>
  <p:slideViewPr>
    <p:cSldViewPr snapToGrid="0">
      <p:cViewPr varScale="1">
        <p:scale>
          <a:sx n="88" d="100"/>
          <a:sy n="88" d="100"/>
        </p:scale>
        <p:origin x="2440" y="184"/>
      </p:cViewPr>
      <p:guideLst/>
    </p:cSldViewPr>
  </p:slideViewPr>
  <p:notesTextViewPr>
    <p:cViewPr>
      <p:scale>
        <a:sx n="1" d="1"/>
        <a:sy n="1" d="1"/>
      </p:scale>
      <p:origin x="0" y="0"/>
    </p:cViewPr>
  </p:notesTextViewPr>
  <p:sorterViewPr>
    <p:cViewPr>
      <p:scale>
        <a:sx n="90" d="100"/>
        <a:sy n="90" d="100"/>
      </p:scale>
      <p:origin x="0" y="0"/>
    </p:cViewPr>
  </p:sorterViewPr>
  <p:notesViewPr>
    <p:cSldViewPr snapToGrid="0">
      <p:cViewPr varScale="1">
        <p:scale>
          <a:sx n="82" d="100"/>
          <a:sy n="82" d="100"/>
        </p:scale>
        <p:origin x="2784"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8CBB3D-2EBA-9D4F-8423-81DDA5C260D2}" type="slidenum">
              <a:rPr kumimoji="1" lang="zh-CN" altLang="en-US" smtClean="0"/>
              <a:t>‹#›</a:t>
            </a:fld>
            <a:endParaRPr kumimoji="1"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sldNum="0" hdr="0" ftr="0" dt="0"/>
</p:handoutMaster>
</file>

<file path=ppt/media/hdphoto1.wdp>
</file>

<file path=ppt/media/hdphoto10.wdp>
</file>

<file path=ppt/media/hdphoto1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6.png>
</file>

<file path=ppt/media/image27.png>
</file>

<file path=ppt/media/image3.png>
</file>

<file path=ppt/media/image3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A2A66C-1DB6-E44E-9EB9-C3C62BDEBC05}" type="datetimeFigureOut">
              <a:rPr kumimoji="1" lang="zh-CN" altLang="en-US" smtClean="0"/>
              <a:t>2023/7/11</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A7D336-4BC6-EE4C-BD27-9292C4CE84DB}"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21002712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00" dirty="0">
                    <a:effectLst/>
                    <a:latin typeface="Microsoft YaHei" panose="020B0503020204020204" pitchFamily="34" charset="-122"/>
                    <a:ea typeface="Microsoft YaHei" panose="020B0503020204020204" pitchFamily="34" charset="-122"/>
                    <a:cs typeface="Times New Roman (正文 CS 字体)"/>
                  </a:rPr>
                  <a:t>在</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TTCM</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模型实现时，特征向量个数λ是需要提前设定的参数。在相关研究和实际任务中，往往将λ设定为谱聚类所最终期望的聚类个数</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k</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。但是，聚类个数</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k</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通常需要在最后阶段调用</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K-means</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算法时根据误差平方和或轮廓系数的变化来确定</a:t>
                </a:r>
                <a:endParaRPr lang="en-US" altLang="zh-CN" sz="1200" kern="100" dirty="0">
                  <a:effectLst/>
                  <a:latin typeface="Microsoft YaHei" panose="020B0503020204020204" pitchFamily="34" charset="-122"/>
                  <a:ea typeface="Microsoft YaHei" panose="020B0503020204020204" pitchFamily="34" charset="-122"/>
                  <a:cs typeface="Times New Roman (正文 CS 字体)"/>
                </a:endParaRPr>
              </a:p>
              <a:p>
                <a:endParaRPr lang="en-US" altLang="zh-CN" sz="1200" kern="100" dirty="0">
                  <a:effectLst/>
                  <a:latin typeface="Microsoft YaHei" panose="020B0503020204020204" pitchFamily="34" charset="-122"/>
                  <a:ea typeface="Microsoft YaHei" panose="020B0503020204020204" pitchFamily="34" charset="-122"/>
                  <a:cs typeface="Times New Roman (正文 CS 字体)"/>
                </a:endParaRPr>
              </a:p>
            </p:txBody>
          </p:sp>
        </mc:Choice>
        <mc:Fallback xmlns="">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通过计算相邻时段不同研究主题之间的向量夹角余弦值来判定两个研究主题的相似性。则</a:t>
                </a:r>
                <a:r>
                  <a:rPr lang="en-US" altLang="zh-CN" sz="1200" i="0" kern="1200">
                    <a:solidFill>
                      <a:schemeClr val="tx1"/>
                    </a:solidFill>
                    <a:effectLst/>
                    <a:latin typeface="+mn-lt"/>
                    <a:ea typeface="+mn-ea"/>
                    <a:cs typeface="+mn-cs"/>
                  </a:rPr>
                  <a:t>𝑟= 𝑐𝑜𝑠𝜃=</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𝐴∙𝐵</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∥𝐴∥∙∥𝐵∥</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(1,1,1,0)∙(1,1,1,1)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[(1,1,1,0)]</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 </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[(1,1,1,1)]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 </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3</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2≈0.8660</a:t>
                </a:r>
                <a:endParaRPr lang="zh-CN"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根据边关系用来度量社区相似度的计算公式可得</a:t>
                </a:r>
                <a:r>
                  <a:rPr lang="en-US" altLang="zh-CN" sz="1200" i="0" kern="1200">
                    <a:solidFill>
                      <a:schemeClr val="tx1"/>
                    </a:solidFill>
                    <a:effectLst/>
                    <a:latin typeface="+mn-lt"/>
                    <a:ea typeface="+mn-ea"/>
                    <a:cs typeface="+mn-cs"/>
                  </a:rPr>
                  <a:t>𝑟=</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𝐸(𝑥)∩𝐸(𝑦)</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𝐸(𝑥)∪𝐸(𝑦)</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6=0.3333</a:t>
                </a:r>
                <a:endParaRPr lang="zh-CN" altLang="zh-CN" sz="1200" kern="1200" dirty="0">
                  <a:solidFill>
                    <a:schemeClr val="tx1"/>
                  </a:solidFill>
                  <a:effectLst/>
                  <a:latin typeface="+mn-lt"/>
                  <a:ea typeface="+mn-ea"/>
                  <a:cs typeface="+mn-cs"/>
                </a:endParaRPr>
              </a:p>
              <a:p>
                <a:endParaRPr kumimoji="1" lang="zh-CN" altLang="en-US" dirty="0"/>
              </a:p>
            </p:txBody>
          </p:sp>
        </mc:Fallback>
      </mc:AlternateContent>
    </p:spTree>
    <p:extLst>
      <p:ext uri="{BB962C8B-B14F-4D97-AF65-F5344CB8AC3E}">
        <p14:creationId xmlns:p14="http://schemas.microsoft.com/office/powerpoint/2010/main" val="10450284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0245309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正文 CS 字体)"/>
                  </a:rPr>
                  <a:t>完成聚类后，本研究根据各类簇中的数据分布将识别出的类别标签与实际标签对应，即如果识别出的</a:t>
                </a:r>
                <a:r>
                  <a:rPr lang="en-US" altLang="zh-CN" sz="1800" kern="100" dirty="0">
                    <a:effectLst/>
                    <a:latin typeface="Times New Roman" panose="02020603050405020304" pitchFamily="18" charset="0"/>
                    <a:ea typeface="宋体" panose="02010600030101010101" pitchFamily="2" charset="-122"/>
                    <a:cs typeface="Times New Roman (正文 CS 字体)"/>
                  </a:rPr>
                  <a:t>1</a:t>
                </a:r>
                <a:r>
                  <a:rPr lang="zh-CN" altLang="zh-CN" sz="1800" kern="100" dirty="0">
                    <a:effectLst/>
                    <a:latin typeface="Times New Roman" panose="02020603050405020304" pitchFamily="18" charset="0"/>
                    <a:ea typeface="宋体" panose="02010600030101010101" pitchFamily="2" charset="-122"/>
                    <a:cs typeface="Times New Roman (正文 CS 字体)"/>
                  </a:rPr>
                  <a:t>号类簇中包含有最多的上升型数据则将</a:t>
                </a:r>
                <a:r>
                  <a:rPr lang="en-US" altLang="zh-CN" sz="1800" kern="100" dirty="0">
                    <a:effectLst/>
                    <a:latin typeface="Times New Roman" panose="02020603050405020304" pitchFamily="18" charset="0"/>
                    <a:ea typeface="宋体" panose="02010600030101010101" pitchFamily="2" charset="-122"/>
                    <a:cs typeface="Times New Roman (正文 CS 字体)"/>
                  </a:rPr>
                  <a:t>1</a:t>
                </a:r>
                <a:r>
                  <a:rPr lang="zh-CN" altLang="zh-CN" sz="1800" kern="100" dirty="0">
                    <a:effectLst/>
                    <a:latin typeface="Times New Roman" panose="02020603050405020304" pitchFamily="18" charset="0"/>
                    <a:ea typeface="宋体" panose="02010600030101010101" pitchFamily="2" charset="-122"/>
                    <a:cs typeface="Times New Roman (正文 CS 字体)"/>
                  </a:rPr>
                  <a:t>号类簇标记为上升型。接着根据</a:t>
                </a:r>
                <a:r>
                  <a:rPr lang="en-US" altLang="zh-CN" sz="1800" kern="100" dirty="0">
                    <a:effectLst/>
                    <a:latin typeface="Times New Roman" panose="02020603050405020304" pitchFamily="18" charset="0"/>
                    <a:ea typeface="宋体" panose="02010600030101010101" pitchFamily="2" charset="-122"/>
                    <a:cs typeface="Times New Roman (正文 CS 字体)"/>
                  </a:rPr>
                  <a:t>1</a:t>
                </a:r>
                <a:r>
                  <a:rPr lang="zh-CN" altLang="zh-CN" sz="1800" kern="100" dirty="0">
                    <a:effectLst/>
                    <a:latin typeface="Times New Roman" panose="02020603050405020304" pitchFamily="18" charset="0"/>
                    <a:ea typeface="宋体" panose="02010600030101010101" pitchFamily="2" charset="-122"/>
                    <a:cs typeface="Times New Roman (正文 CS 字体)"/>
                  </a:rPr>
                  <a:t>号簇中的上升型和其他类型数据数量与实际的上升型数据数量（即</a:t>
                </a:r>
                <a:r>
                  <a:rPr lang="en-US" altLang="zh-CN" sz="1800" kern="100" dirty="0">
                    <a:effectLst/>
                    <a:latin typeface="Times New Roman" panose="02020603050405020304" pitchFamily="18" charset="0"/>
                    <a:ea typeface="宋体" panose="02010600030101010101" pitchFamily="2" charset="-122"/>
                    <a:cs typeface="Times New Roman (正文 CS 字体)"/>
                  </a:rPr>
                  <a:t>100</a:t>
                </a:r>
                <a:r>
                  <a:rPr lang="zh-CN" altLang="zh-CN" sz="1800" kern="100" dirty="0">
                    <a:effectLst/>
                    <a:latin typeface="Times New Roman" panose="02020603050405020304" pitchFamily="18" charset="0"/>
                    <a:ea typeface="宋体" panose="02010600030101010101" pitchFamily="2" charset="-122"/>
                    <a:cs typeface="Times New Roman (正文 CS 字体)"/>
                  </a:rPr>
                  <a:t>）进行对比，分别计算准确率（</a:t>
                </a:r>
                <a:r>
                  <a:rPr lang="en-US" altLang="zh-CN" sz="1800" kern="100" dirty="0">
                    <a:effectLst/>
                    <a:latin typeface="Times New Roman" panose="02020603050405020304" pitchFamily="18" charset="0"/>
                    <a:ea typeface="宋体" panose="02010600030101010101" pitchFamily="2" charset="-122"/>
                    <a:cs typeface="Times New Roman (正文 CS 字体)"/>
                  </a:rPr>
                  <a:t>P</a:t>
                </a:r>
                <a:r>
                  <a:rPr lang="zh-CN" altLang="zh-CN" sz="1800" kern="100" dirty="0">
                    <a:effectLst/>
                    <a:latin typeface="Times New Roman" panose="02020603050405020304" pitchFamily="18" charset="0"/>
                    <a:ea typeface="宋体" panose="02010600030101010101" pitchFamily="2" charset="-122"/>
                    <a:cs typeface="Times New Roman (正文 CS 字体)"/>
                  </a:rPr>
                  <a:t>），召回率（</a:t>
                </a:r>
                <a:r>
                  <a:rPr lang="en-US" altLang="zh-CN" sz="1800" kern="100" dirty="0">
                    <a:effectLst/>
                    <a:latin typeface="Times New Roman" panose="02020603050405020304" pitchFamily="18" charset="0"/>
                    <a:ea typeface="宋体" panose="02010600030101010101" pitchFamily="2" charset="-122"/>
                    <a:cs typeface="Times New Roman (正文 CS 字体)"/>
                  </a:rPr>
                  <a:t>R</a:t>
                </a:r>
                <a:r>
                  <a:rPr lang="zh-CN" altLang="zh-CN" sz="1800" kern="100" dirty="0">
                    <a:effectLst/>
                    <a:latin typeface="Times New Roman" panose="02020603050405020304" pitchFamily="18" charset="0"/>
                    <a:ea typeface="宋体" panose="02010600030101010101" pitchFamily="2" charset="-122"/>
                    <a:cs typeface="Times New Roman (正文 CS 字体)"/>
                  </a:rPr>
                  <a:t>）和</a:t>
                </a:r>
                <a:r>
                  <a:rPr lang="en-US" altLang="zh-CN" sz="1800" kern="100" dirty="0">
                    <a:effectLst/>
                    <a:latin typeface="Times New Roman" panose="02020603050405020304" pitchFamily="18" charset="0"/>
                    <a:ea typeface="宋体" panose="02010600030101010101" pitchFamily="2" charset="-122"/>
                    <a:cs typeface="Times New Roman (正文 CS 字体)"/>
                  </a:rPr>
                  <a:t>F1</a:t>
                </a:r>
                <a:r>
                  <a:rPr lang="zh-CN" altLang="zh-CN" sz="1800" kern="100" dirty="0">
                    <a:effectLst/>
                    <a:latin typeface="Times New Roman" panose="02020603050405020304" pitchFamily="18" charset="0"/>
                    <a:ea typeface="宋体" panose="02010600030101010101" pitchFamily="2" charset="-122"/>
                    <a:cs typeface="Times New Roman (正文 CS 字体)"/>
                  </a:rPr>
                  <a:t>值后，将六个类别的</a:t>
                </a:r>
                <a:r>
                  <a:rPr lang="en-US" altLang="zh-CN" sz="1800" kern="100" dirty="0">
                    <a:effectLst/>
                    <a:latin typeface="Times New Roman" panose="02020603050405020304" pitchFamily="18" charset="0"/>
                    <a:ea typeface="宋体" panose="02010600030101010101" pitchFamily="2" charset="-122"/>
                    <a:cs typeface="Times New Roman (正文 CS 字体)"/>
                  </a:rPr>
                  <a:t>P</a:t>
                </a:r>
                <a:r>
                  <a:rPr lang="zh-CN" altLang="zh-CN" sz="1800" kern="100" dirty="0">
                    <a:effectLst/>
                    <a:latin typeface="Times New Roman" panose="02020603050405020304" pitchFamily="18" charset="0"/>
                    <a:ea typeface="宋体" panose="02010600030101010101" pitchFamily="2" charset="-122"/>
                    <a:cs typeface="Times New Roman (正文 CS 字体)"/>
                  </a:rPr>
                  <a:t>、</a:t>
                </a:r>
                <a:r>
                  <a:rPr lang="en-US" altLang="zh-CN" sz="1800" kern="100" dirty="0">
                    <a:effectLst/>
                    <a:latin typeface="Times New Roman" panose="02020603050405020304" pitchFamily="18" charset="0"/>
                    <a:ea typeface="宋体" panose="02010600030101010101" pitchFamily="2" charset="-122"/>
                    <a:cs typeface="Times New Roman (正文 CS 字体)"/>
                  </a:rPr>
                  <a:t>R</a:t>
                </a:r>
                <a:r>
                  <a:rPr lang="zh-CN" altLang="zh-CN" sz="1800" kern="100" dirty="0">
                    <a:effectLst/>
                    <a:latin typeface="Times New Roman" panose="02020603050405020304" pitchFamily="18" charset="0"/>
                    <a:ea typeface="宋体" panose="02010600030101010101" pitchFamily="2" charset="-122"/>
                    <a:cs typeface="Times New Roman (正文 CS 字体)"/>
                  </a:rPr>
                  <a:t>、</a:t>
                </a:r>
                <a:r>
                  <a:rPr lang="en-US" altLang="zh-CN" sz="1800" kern="100" dirty="0">
                    <a:effectLst/>
                    <a:latin typeface="Times New Roman" panose="02020603050405020304" pitchFamily="18" charset="0"/>
                    <a:ea typeface="宋体" panose="02010600030101010101" pitchFamily="2" charset="-122"/>
                    <a:cs typeface="Times New Roman (正文 CS 字体)"/>
                  </a:rPr>
                  <a:t>F1</a:t>
                </a:r>
                <a:r>
                  <a:rPr lang="zh-CN" altLang="zh-CN" sz="1800" kern="100" dirty="0">
                    <a:effectLst/>
                    <a:latin typeface="Times New Roman" panose="02020603050405020304" pitchFamily="18" charset="0"/>
                    <a:ea typeface="宋体" panose="02010600030101010101" pitchFamily="2" charset="-122"/>
                    <a:cs typeface="Times New Roman (正文 CS 字体)"/>
                  </a:rPr>
                  <a:t>的平均值作为该算法识别效果评价指标，结果如表</a:t>
                </a:r>
                <a:r>
                  <a:rPr lang="en-US" altLang="zh-CN" sz="1800" kern="100" dirty="0">
                    <a:effectLst/>
                    <a:latin typeface="Times New Roman" panose="02020603050405020304" pitchFamily="18" charset="0"/>
                    <a:ea typeface="宋体" panose="02010600030101010101" pitchFamily="2" charset="-122"/>
                    <a:cs typeface="Times New Roman (正文 CS 字体)"/>
                  </a:rPr>
                  <a:t>1</a:t>
                </a:r>
                <a:r>
                  <a:rPr lang="zh-CN" altLang="zh-CN" sz="1800" kern="100" dirty="0">
                    <a:effectLst/>
                    <a:latin typeface="Times New Roman" panose="02020603050405020304" pitchFamily="18" charset="0"/>
                    <a:ea typeface="宋体" panose="02010600030101010101" pitchFamily="2" charset="-122"/>
                    <a:cs typeface="Times New Roman (正文 CS 字体)"/>
                  </a:rPr>
                  <a:t>所示。</a:t>
                </a:r>
                <a:endParaRPr lang="en-US" altLang="zh-CN" sz="1800" kern="100" dirty="0">
                  <a:effectLst/>
                  <a:latin typeface="Times New Roman" panose="02020603050405020304" pitchFamily="18" charset="0"/>
                  <a:ea typeface="宋体" panose="02010600030101010101" pitchFamily="2" charset="-122"/>
                  <a:cs typeface="Times New Roman (正文 CS 字体)"/>
                </a:endParaRPr>
              </a:p>
              <a:p>
                <a:pPr marL="0" marR="0" lvl="0" indent="266700" algn="just" defTabSz="914400" rtl="0" eaLnBrk="1" fontAlgn="auto" latinLnBrk="0" hangingPunct="1">
                  <a:lnSpc>
                    <a:spcPct val="150000"/>
                  </a:lnSpc>
                  <a:spcBef>
                    <a:spcPts val="0"/>
                  </a:spcBef>
                  <a:spcAft>
                    <a:spcPts val="0"/>
                  </a:spcAft>
                  <a:buClrTx/>
                  <a:buSzTx/>
                  <a:buFontTx/>
                  <a:buNone/>
                  <a:tabLst/>
                  <a:defRPr/>
                </a:pPr>
                <a:r>
                  <a:rPr lang="zh-CN" altLang="zh-CN" sz="1800" kern="100" dirty="0">
                    <a:effectLst/>
                    <a:latin typeface="Times New Roman" panose="02020603050405020304" pitchFamily="18" charset="0"/>
                    <a:ea typeface="宋体" panose="02010600030101010101" pitchFamily="2" charset="-122"/>
                    <a:cs typeface="Times New Roman (正文 CS 字体)"/>
                  </a:rPr>
                  <a:t>可以看出，当λ</a:t>
                </a:r>
                <a:r>
                  <a:rPr lang="en-US" altLang="zh-CN" sz="1800" kern="100" dirty="0">
                    <a:effectLst/>
                    <a:latin typeface="Times New Roman" panose="02020603050405020304" pitchFamily="18" charset="0"/>
                    <a:ea typeface="宋体" panose="02010600030101010101" pitchFamily="2" charset="-122"/>
                    <a:cs typeface="Times New Roman (正文 CS 字体)"/>
                  </a:rPr>
                  <a:t>= 5</a:t>
                </a:r>
                <a:r>
                  <a:rPr lang="zh-CN" altLang="zh-CN" sz="1800" kern="100" dirty="0">
                    <a:effectLst/>
                    <a:latin typeface="Times New Roman" panose="02020603050405020304" pitchFamily="18" charset="0"/>
                    <a:ea typeface="宋体" panose="02010600030101010101" pitchFamily="2" charset="-122"/>
                    <a:cs typeface="Times New Roman (正文 CS 字体)"/>
                  </a:rPr>
                  <a:t>时，</a:t>
                </a:r>
                <a:r>
                  <a:rPr lang="en-US" altLang="zh-CN" sz="1800" kern="100" dirty="0">
                    <a:effectLst/>
                    <a:latin typeface="Times New Roman" panose="02020603050405020304" pitchFamily="18" charset="0"/>
                    <a:ea typeface="宋体" panose="02010600030101010101" pitchFamily="2" charset="-122"/>
                    <a:cs typeface="Times New Roman (正文 CS 字体)"/>
                  </a:rPr>
                  <a:t>TTCM</a:t>
                </a:r>
                <a:r>
                  <a:rPr lang="zh-CN" altLang="zh-CN" sz="1800" kern="100" dirty="0">
                    <a:effectLst/>
                    <a:latin typeface="Times New Roman" panose="02020603050405020304" pitchFamily="18" charset="0"/>
                    <a:ea typeface="宋体" panose="02010600030101010101" pitchFamily="2" charset="-122"/>
                    <a:cs typeface="Times New Roman (正文 CS 字体)"/>
                  </a:rPr>
                  <a:t>模型具有良好的识别效果，其准确识别出了</a:t>
                </a:r>
                <a:r>
                  <a:rPr lang="en-US" altLang="zh-CN" sz="1800" kern="100" dirty="0">
                    <a:effectLst/>
                    <a:latin typeface="Times New Roman" panose="02020603050405020304" pitchFamily="18" charset="0"/>
                    <a:ea typeface="宋体" panose="02010600030101010101" pitchFamily="2" charset="-122"/>
                    <a:cs typeface="Times New Roman (正文 CS 字体)"/>
                  </a:rPr>
                  <a:t>578</a:t>
                </a:r>
                <a:r>
                  <a:rPr lang="zh-CN" altLang="zh-CN" sz="1800" kern="100" dirty="0">
                    <a:effectLst/>
                    <a:latin typeface="Times New Roman" panose="02020603050405020304" pitchFamily="18" charset="0"/>
                    <a:ea typeface="宋体" panose="02010600030101010101" pitchFamily="2" charset="-122"/>
                    <a:cs typeface="Times New Roman (正文 CS 字体)"/>
                  </a:rPr>
                  <a:t>个时间序列数据趋势，</a:t>
                </a:r>
                <a:r>
                  <a:rPr lang="en-US" altLang="zh-CN" sz="1800" kern="100" dirty="0">
                    <a:effectLst/>
                    <a:latin typeface="Times New Roman" panose="02020603050405020304" pitchFamily="18" charset="0"/>
                    <a:ea typeface="宋体" panose="02010600030101010101" pitchFamily="2" charset="-122"/>
                    <a:cs typeface="Times New Roman (正文 CS 字体)"/>
                  </a:rPr>
                  <a:t>F1</a:t>
                </a:r>
                <a:r>
                  <a:rPr lang="zh-CN" altLang="zh-CN" sz="1800" kern="100" dirty="0">
                    <a:effectLst/>
                    <a:latin typeface="Times New Roman" panose="02020603050405020304" pitchFamily="18" charset="0"/>
                    <a:ea typeface="宋体" panose="02010600030101010101" pitchFamily="2" charset="-122"/>
                    <a:cs typeface="Times New Roman (正文 CS 字体)"/>
                  </a:rPr>
                  <a:t>值达到了</a:t>
                </a:r>
                <a:r>
                  <a:rPr lang="en-US" altLang="zh-CN" sz="1800" kern="100" dirty="0">
                    <a:effectLst/>
                    <a:latin typeface="Times New Roman" panose="02020603050405020304" pitchFamily="18" charset="0"/>
                    <a:ea typeface="宋体" panose="02010600030101010101" pitchFamily="2" charset="-122"/>
                    <a:cs typeface="Times New Roman (正文 CS 字体)"/>
                  </a:rPr>
                  <a:t>96.33%</a:t>
                </a:r>
                <a:r>
                  <a:rPr lang="zh-CN" altLang="zh-CN" sz="1800" kern="100" dirty="0">
                    <a:effectLst/>
                    <a:latin typeface="Times New Roman" panose="02020603050405020304" pitchFamily="18" charset="0"/>
                    <a:ea typeface="宋体" panose="02010600030101010101" pitchFamily="2" charset="-122"/>
                    <a:cs typeface="Times New Roman (正文 CS 字体)"/>
                  </a:rPr>
                  <a:t>，远远高于</a:t>
                </a:r>
                <a:r>
                  <a:rPr lang="en-US" altLang="zh-CN" sz="1800" kern="100" dirty="0">
                    <a:effectLst/>
                    <a:latin typeface="Times New Roman" panose="02020603050405020304" pitchFamily="18" charset="0"/>
                    <a:ea typeface="宋体" panose="02010600030101010101" pitchFamily="2" charset="-122"/>
                    <a:cs typeface="Times New Roman (正文 CS 字体)"/>
                  </a:rPr>
                  <a:t>PIC</a:t>
                </a:r>
                <a:r>
                  <a:rPr lang="zh-CN" altLang="zh-CN" sz="1800" kern="100" dirty="0">
                    <a:effectLst/>
                    <a:latin typeface="Times New Roman" panose="02020603050405020304" pitchFamily="18" charset="0"/>
                    <a:ea typeface="宋体" panose="02010600030101010101" pitchFamily="2" charset="-122"/>
                    <a:cs typeface="Times New Roman (正文 CS 字体)"/>
                  </a:rPr>
                  <a:t>模型和</a:t>
                </a:r>
                <a:r>
                  <a:rPr lang="en-US" altLang="zh-CN" sz="1800" kern="100" dirty="0">
                    <a:effectLst/>
                    <a:latin typeface="Times New Roman" panose="02020603050405020304" pitchFamily="18" charset="0"/>
                    <a:ea typeface="宋体" panose="02010600030101010101" pitchFamily="2" charset="-122"/>
                    <a:cs typeface="Times New Roman (正文 CS 字体)"/>
                  </a:rPr>
                  <a:t>AP</a:t>
                </a:r>
                <a:r>
                  <a:rPr lang="zh-CN" altLang="zh-CN" sz="1800" kern="100" dirty="0">
                    <a:effectLst/>
                    <a:latin typeface="Times New Roman" panose="02020603050405020304" pitchFamily="18" charset="0"/>
                    <a:ea typeface="宋体" panose="02010600030101010101" pitchFamily="2" charset="-122"/>
                    <a:cs typeface="Times New Roman (正文 CS 字体)"/>
                  </a:rPr>
                  <a:t>模型以及λ取其他值的</a:t>
                </a:r>
                <a:r>
                  <a:rPr lang="en-US" altLang="zh-CN" sz="1800" kern="100" dirty="0">
                    <a:effectLst/>
                    <a:latin typeface="Times New Roman" panose="02020603050405020304" pitchFamily="18" charset="0"/>
                    <a:ea typeface="宋体" panose="02010600030101010101" pitchFamily="2" charset="-122"/>
                    <a:cs typeface="Times New Roman (正文 CS 字体)"/>
                  </a:rPr>
                  <a:t>TTCM</a:t>
                </a:r>
                <a:r>
                  <a:rPr lang="zh-CN" altLang="zh-CN" sz="1800" kern="100" dirty="0">
                    <a:effectLst/>
                    <a:latin typeface="Times New Roman" panose="02020603050405020304" pitchFamily="18" charset="0"/>
                    <a:ea typeface="宋体" panose="02010600030101010101" pitchFamily="2" charset="-122"/>
                    <a:cs typeface="Times New Roman (正文 CS 字体)"/>
                  </a:rPr>
                  <a:t>模型。具体到每个类别，当λ</a:t>
                </a:r>
                <a:r>
                  <a:rPr lang="en-US" altLang="zh-CN" sz="1800" kern="100" dirty="0">
                    <a:effectLst/>
                    <a:latin typeface="Times New Roman" panose="02020603050405020304" pitchFamily="18" charset="0"/>
                    <a:ea typeface="宋体" panose="02010600030101010101" pitchFamily="2" charset="-122"/>
                    <a:cs typeface="Times New Roman (正文 CS 字体)"/>
                  </a:rPr>
                  <a:t>= 5</a:t>
                </a:r>
                <a:r>
                  <a:rPr lang="zh-CN" altLang="zh-CN" sz="1800" kern="100" dirty="0">
                    <a:effectLst/>
                    <a:latin typeface="Times New Roman" panose="02020603050405020304" pitchFamily="18" charset="0"/>
                    <a:ea typeface="宋体" panose="02010600030101010101" pitchFamily="2" charset="-122"/>
                    <a:cs typeface="Times New Roman (正文 CS 字体)"/>
                  </a:rPr>
                  <a:t>时</a:t>
                </a:r>
                <a:r>
                  <a:rPr lang="en-US" altLang="zh-CN" sz="1800" kern="100" dirty="0">
                    <a:effectLst/>
                    <a:latin typeface="Times New Roman" panose="02020603050405020304" pitchFamily="18" charset="0"/>
                    <a:ea typeface="宋体" panose="02010600030101010101" pitchFamily="2" charset="-122"/>
                    <a:cs typeface="Times New Roman (正文 CS 字体)"/>
                  </a:rPr>
                  <a:t>TTCM</a:t>
                </a:r>
                <a:r>
                  <a:rPr lang="zh-CN" altLang="zh-CN" sz="1800" kern="100" dirty="0">
                    <a:effectLst/>
                    <a:latin typeface="Times New Roman" panose="02020603050405020304" pitchFamily="18" charset="0"/>
                    <a:ea typeface="宋体" panose="02010600030101010101" pitchFamily="2" charset="-122"/>
                    <a:cs typeface="Times New Roman (正文 CS 字体)"/>
                  </a:rPr>
                  <a:t>的识别结果如表</a:t>
                </a:r>
                <a:r>
                  <a:rPr lang="en-US" altLang="zh-CN" sz="1800" kern="100" dirty="0">
                    <a:effectLst/>
                    <a:latin typeface="Times New Roman" panose="02020603050405020304" pitchFamily="18" charset="0"/>
                    <a:ea typeface="宋体" panose="02010600030101010101" pitchFamily="2" charset="-122"/>
                    <a:cs typeface="Times New Roman (正文 CS 字体)"/>
                  </a:rPr>
                  <a:t>2</a:t>
                </a:r>
                <a:r>
                  <a:rPr lang="zh-CN" altLang="zh-CN" sz="1800" kern="100" dirty="0">
                    <a:effectLst/>
                    <a:latin typeface="Times New Roman" panose="02020603050405020304" pitchFamily="18" charset="0"/>
                    <a:ea typeface="宋体" panose="02010600030101010101" pitchFamily="2" charset="-122"/>
                    <a:cs typeface="Times New Roman (正文 CS 字体)"/>
                  </a:rPr>
                  <a:t>所示。</a:t>
                </a:r>
              </a:p>
              <a:p>
                <a:pPr indent="266700" algn="just">
                  <a:lnSpc>
                    <a:spcPct val="150000"/>
                  </a:lnSpc>
                </a:pPr>
                <a:endParaRPr lang="zh-CN" altLang="zh-CN" sz="1800" kern="100" dirty="0">
                  <a:effectLst/>
                  <a:latin typeface="Times New Roman" panose="02020603050405020304" pitchFamily="18" charset="0"/>
                  <a:ea typeface="宋体" panose="02010600030101010101" pitchFamily="2" charset="-122"/>
                  <a:cs typeface="Times New Roman (正文 CS 字体)"/>
                </a:endParaRPr>
              </a:p>
              <a:p>
                <a:endParaRPr kumimoji="1" lang="zh-CN" altLang="en-US" dirty="0"/>
              </a:p>
            </p:txBody>
          </p:sp>
        </mc:Choice>
        <mc:Fallback xmlns="">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在已有研究中，分段线性表示运算方式可以总结为自顶向下算法、自底向上算法以及滑动窗口算法三种</a:t>
                </a:r>
                <a:r>
                  <a:rPr lang="zh-CN" altLang="zh-CN" dirty="0">
                    <a:effectLst/>
                  </a:rPr>
                  <a:t> </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在分段线性表示法中，表示分段数量的参数</a:t>
                </a:r>
                <a:r>
                  <a:rPr lang="en-US" altLang="zh-CN" sz="1200" kern="1200" dirty="0">
                    <a:solidFill>
                      <a:schemeClr val="tx1"/>
                    </a:solidFill>
                    <a:effectLst/>
                    <a:latin typeface="+mn-lt"/>
                    <a:ea typeface="+mn-ea"/>
                    <a:cs typeface="+mn-cs"/>
                  </a:rPr>
                  <a:t>s</a:t>
                </a:r>
                <a:r>
                  <a:rPr lang="zh-CN" altLang="zh-CN" sz="1200" kern="1200" dirty="0">
                    <a:solidFill>
                      <a:schemeClr val="tx1"/>
                    </a:solidFill>
                    <a:effectLst/>
                    <a:latin typeface="+mn-lt"/>
                    <a:ea typeface="+mn-ea"/>
                    <a:cs typeface="+mn-cs"/>
                  </a:rPr>
                  <a:t>的设置非常关键，</a:t>
                </a:r>
                <a:r>
                  <a:rPr lang="en-US" altLang="zh-CN" sz="1200" kern="1200" dirty="0">
                    <a:solidFill>
                      <a:schemeClr val="tx1"/>
                    </a:solidFill>
                    <a:effectLst/>
                    <a:latin typeface="+mn-lt"/>
                    <a:ea typeface="+mn-ea"/>
                    <a:cs typeface="+mn-cs"/>
                  </a:rPr>
                  <a:t>s</a:t>
                </a:r>
                <a:r>
                  <a:rPr lang="zh-CN" altLang="zh-CN" sz="1200" kern="1200" dirty="0">
                    <a:solidFill>
                      <a:schemeClr val="tx1"/>
                    </a:solidFill>
                    <a:effectLst/>
                    <a:latin typeface="+mn-lt"/>
                    <a:ea typeface="+mn-ea"/>
                    <a:cs typeface="+mn-cs"/>
                  </a:rPr>
                  <a:t>越小会忽略越多的局部波动数据，导致较大的整体拟合误差；而</a:t>
                </a:r>
                <a:r>
                  <a:rPr lang="en-US" altLang="zh-CN" sz="1200" kern="1200" dirty="0">
                    <a:solidFill>
                      <a:schemeClr val="tx1"/>
                    </a:solidFill>
                    <a:effectLst/>
                    <a:latin typeface="+mn-lt"/>
                    <a:ea typeface="+mn-ea"/>
                    <a:cs typeface="+mn-cs"/>
                  </a:rPr>
                  <a:t>s</a:t>
                </a:r>
                <a:r>
                  <a:rPr lang="zh-CN" altLang="zh-CN" sz="1200" kern="1200" dirty="0">
                    <a:solidFill>
                      <a:schemeClr val="tx1"/>
                    </a:solidFill>
                    <a:effectLst/>
                    <a:latin typeface="+mn-lt"/>
                    <a:ea typeface="+mn-ea"/>
                    <a:cs typeface="+mn-cs"/>
                  </a:rPr>
                  <a:t>越大保留的局部波动数据越多，引入的噪声也越多。</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本文参考陈翔</a:t>
                </a:r>
                <a:r>
                  <a:rPr lang="en-US" altLang="zh-CN" sz="1200" kern="1200" baseline="300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的参数设置方法，确定</a:t>
                </a:r>
                <a:r>
                  <a:rPr lang="en-US" altLang="zh-CN" sz="1200" kern="1200" dirty="0">
                    <a:solidFill>
                      <a:schemeClr val="tx1"/>
                    </a:solidFill>
                    <a:effectLst/>
                    <a:latin typeface="+mn-lt"/>
                    <a:ea typeface="+mn-ea"/>
                    <a:cs typeface="+mn-cs"/>
                  </a:rPr>
                  <a:t>s</a:t>
                </a:r>
                <a:r>
                  <a:rPr lang="zh-CN" altLang="zh-CN" sz="1200" kern="1200" dirty="0">
                    <a:solidFill>
                      <a:schemeClr val="tx1"/>
                    </a:solidFill>
                    <a:effectLst/>
                    <a:latin typeface="+mn-lt"/>
                    <a:ea typeface="+mn-ea"/>
                    <a:cs typeface="+mn-cs"/>
                  </a:rPr>
                  <a:t>的取值范围后求出每个</a:t>
                </a:r>
                <a:r>
                  <a:rPr lang="en-US" altLang="zh-CN" sz="1200" kern="1200" dirty="0">
                    <a:solidFill>
                      <a:schemeClr val="tx1"/>
                    </a:solidFill>
                    <a:effectLst/>
                    <a:latin typeface="+mn-lt"/>
                    <a:ea typeface="+mn-ea"/>
                    <a:cs typeface="+mn-cs"/>
                  </a:rPr>
                  <a:t>s</a:t>
                </a:r>
                <a:r>
                  <a:rPr lang="zh-CN" altLang="zh-CN" sz="1200" kern="1200" dirty="0">
                    <a:solidFill>
                      <a:schemeClr val="tx1"/>
                    </a:solidFill>
                    <a:effectLst/>
                    <a:latin typeface="+mn-lt"/>
                    <a:ea typeface="+mn-ea"/>
                    <a:cs typeface="+mn-cs"/>
                  </a:rPr>
                  <a:t>对应的均值根误差（</a:t>
                </a:r>
                <a:r>
                  <a:rPr lang="en-US" altLang="zh-CN" sz="1200" kern="1200" dirty="0">
                    <a:solidFill>
                      <a:schemeClr val="tx1"/>
                    </a:solidFill>
                    <a:effectLst/>
                    <a:latin typeface="+mn-lt"/>
                    <a:ea typeface="+mn-ea"/>
                    <a:cs typeface="+mn-cs"/>
                  </a:rPr>
                  <a:t>root mean square error</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RMSE</a:t>
                </a:r>
                <a:r>
                  <a:rPr lang="zh-CN" altLang="zh-CN" sz="1200" kern="1200" dirty="0">
                    <a:solidFill>
                      <a:schemeClr val="tx1"/>
                    </a:solidFill>
                    <a:effectLst/>
                    <a:latin typeface="+mn-lt"/>
                    <a:ea typeface="+mn-ea"/>
                    <a:cs typeface="+mn-cs"/>
                  </a:rPr>
                  <a:t>）并存入均值根误差序列。在该序列中，随着</a:t>
                </a:r>
                <a:r>
                  <a:rPr lang="en-US" altLang="zh-CN" sz="1200" kern="1200" dirty="0">
                    <a:solidFill>
                      <a:schemeClr val="tx1"/>
                    </a:solidFill>
                    <a:effectLst/>
                    <a:latin typeface="+mn-lt"/>
                    <a:ea typeface="+mn-ea"/>
                    <a:cs typeface="+mn-cs"/>
                  </a:rPr>
                  <a:t> s </a:t>
                </a:r>
                <a:r>
                  <a:rPr lang="zh-CN" altLang="zh-CN" sz="1200" kern="1200" dirty="0">
                    <a:solidFill>
                      <a:schemeClr val="tx1"/>
                    </a:solidFill>
                    <a:effectLst/>
                    <a:latin typeface="+mn-lt"/>
                    <a:ea typeface="+mn-ea"/>
                    <a:cs typeface="+mn-cs"/>
                  </a:rPr>
                  <a:t>值的增大， 均值根误差值不断减小。</a:t>
                </a:r>
                <a:r>
                  <a:rPr lang="en-US" altLang="zh-CN" sz="1200" kern="1200" dirty="0">
                    <a:solidFill>
                      <a:schemeClr val="tx1"/>
                    </a:solidFill>
                    <a:effectLst/>
                    <a:latin typeface="+mn-lt"/>
                    <a:ea typeface="+mn-ea"/>
                    <a:cs typeface="+mn-cs"/>
                  </a:rPr>
                  <a:t>RMSE </a:t>
                </a:r>
                <a:r>
                  <a:rPr lang="zh-CN" altLang="zh-CN" sz="1200" kern="1200" dirty="0">
                    <a:solidFill>
                      <a:schemeClr val="tx1"/>
                    </a:solidFill>
                    <a:effectLst/>
                    <a:latin typeface="+mn-lt"/>
                    <a:ea typeface="+mn-ea"/>
                    <a:cs typeface="+mn-cs"/>
                  </a:rPr>
                  <a:t>是用来衡量观测值与真值之间偏差的指标，其计算公式为：</a:t>
                </a:r>
                <a:r>
                  <a:rPr lang="en-US" altLang="zh-CN" sz="1200" i="0" kern="1200">
                    <a:solidFill>
                      <a:schemeClr val="tx1"/>
                    </a:solidFill>
                    <a:effectLst/>
                    <a:latin typeface="+mn-lt"/>
                    <a:ea typeface="+mn-ea"/>
                    <a:cs typeface="+mn-cs"/>
                  </a:rPr>
                  <a:t>𝑅𝑀𝑆𝐸=</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𝑁</a:t>
                </a:r>
                <a:r>
                  <a:rPr lang="zh-CN" altLang="zh-CN" sz="1200" i="0" kern="1200">
                    <a:solidFill>
                      <a:schemeClr val="tx1"/>
                    </a:solidFill>
                    <a:effectLst/>
                    <a:latin typeface="+mn-lt"/>
                    <a:ea typeface="+mn-ea"/>
                    <a:cs typeface="+mn-cs"/>
                  </a:rPr>
                  <a:t>) ∑1</a:t>
                </a:r>
                <a:r>
                  <a:rPr lang="en-US" altLang="zh-CN" sz="1200" i="0" kern="1200">
                    <a:solidFill>
                      <a:schemeClr val="tx1"/>
                    </a:solidFill>
                    <a:effectLst/>
                    <a:latin typeface="+mn-lt"/>
                    <a:ea typeface="+mn-ea"/>
                    <a:cs typeface="+mn-cs"/>
                  </a:rPr>
                  <a:t>_</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𝑡=1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^𝑁▒</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(𝑘</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𝑡−</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𝑃𝐿𝑅</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𝑡)</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   </a:t>
                </a:r>
                <a:endParaRPr kumimoji="1" lang="zh-CN" altLang="en-US" dirty="0"/>
              </a:p>
            </p:txBody>
          </p:sp>
        </mc:Fallback>
      </mc:AlternateContent>
    </p:spTree>
    <p:extLst>
      <p:ext uri="{BB962C8B-B14F-4D97-AF65-F5344CB8AC3E}">
        <p14:creationId xmlns:p14="http://schemas.microsoft.com/office/powerpoint/2010/main" val="24839330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zh-CN" sz="1200" dirty="0">
                    <a:effectLst/>
                    <a:latin typeface="Microsoft YaHei" panose="020B0503020204020204" pitchFamily="34" charset="-122"/>
                    <a:ea typeface="Microsoft YaHei" panose="020B0503020204020204" pitchFamily="34" charset="-122"/>
                    <a:cs typeface="Times New Roman (正文 CS 字体)"/>
                  </a:rPr>
                  <a:t>整体看来，本文提出的</a:t>
                </a:r>
                <a:r>
                  <a:rPr lang="en-US" altLang="zh-CN" sz="1200" dirty="0">
                    <a:effectLst/>
                    <a:latin typeface="Microsoft YaHei" panose="020B0503020204020204" pitchFamily="34" charset="-122"/>
                    <a:ea typeface="Microsoft YaHei" panose="020B0503020204020204" pitchFamily="34" charset="-122"/>
                    <a:cs typeface="Times New Roman (正文 CS 字体)"/>
                  </a:rPr>
                  <a:t>TTCM</a:t>
                </a:r>
                <a:r>
                  <a:rPr lang="zh-CN" altLang="zh-CN" sz="1200" dirty="0">
                    <a:effectLst/>
                    <a:latin typeface="Microsoft YaHei" panose="020B0503020204020204" pitchFamily="34" charset="-122"/>
                    <a:ea typeface="Microsoft YaHei" panose="020B0503020204020204" pitchFamily="34" charset="-122"/>
                    <a:cs typeface="Times New Roman (正文 CS 字体)"/>
                  </a:rPr>
                  <a:t>模型能够有效地区分时间序列变化趋势，将趋势类似的时间序列聚类。</a:t>
                </a:r>
                <a:r>
                  <a:rPr lang="zh-CN" altLang="zh-CN" dirty="0">
                    <a:effectLst/>
                    <a:latin typeface="Microsoft YaHei" panose="020B0503020204020204" pitchFamily="34" charset="-122"/>
                    <a:ea typeface="Microsoft YaHei" panose="020B0503020204020204" pitchFamily="34" charset="-122"/>
                  </a:rPr>
                  <a:t> </a:t>
                </a:r>
                <a:endParaRPr kumimoji="1" lang="zh-CN" altLang="en-US" dirty="0"/>
              </a:p>
            </p:txBody>
          </p:sp>
        </mc:Choice>
        <mc:Fallback xmlns="">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在已有研究中，分段线性表示运算方式可以总结为自顶向下算法、自底向上算法以及滑动窗口算法三种</a:t>
                </a:r>
                <a:r>
                  <a:rPr lang="zh-CN" altLang="zh-CN" dirty="0">
                    <a:effectLst/>
                  </a:rPr>
                  <a:t> </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在分段线性表示法中，表示分段数量的参数</a:t>
                </a:r>
                <a:r>
                  <a:rPr lang="en-US" altLang="zh-CN" sz="1200" kern="1200" dirty="0">
                    <a:solidFill>
                      <a:schemeClr val="tx1"/>
                    </a:solidFill>
                    <a:effectLst/>
                    <a:latin typeface="+mn-lt"/>
                    <a:ea typeface="+mn-ea"/>
                    <a:cs typeface="+mn-cs"/>
                  </a:rPr>
                  <a:t>s</a:t>
                </a:r>
                <a:r>
                  <a:rPr lang="zh-CN" altLang="zh-CN" sz="1200" kern="1200" dirty="0">
                    <a:solidFill>
                      <a:schemeClr val="tx1"/>
                    </a:solidFill>
                    <a:effectLst/>
                    <a:latin typeface="+mn-lt"/>
                    <a:ea typeface="+mn-ea"/>
                    <a:cs typeface="+mn-cs"/>
                  </a:rPr>
                  <a:t>的设置非常关键，</a:t>
                </a:r>
                <a:r>
                  <a:rPr lang="en-US" altLang="zh-CN" sz="1200" kern="1200" dirty="0">
                    <a:solidFill>
                      <a:schemeClr val="tx1"/>
                    </a:solidFill>
                    <a:effectLst/>
                    <a:latin typeface="+mn-lt"/>
                    <a:ea typeface="+mn-ea"/>
                    <a:cs typeface="+mn-cs"/>
                  </a:rPr>
                  <a:t>s</a:t>
                </a:r>
                <a:r>
                  <a:rPr lang="zh-CN" altLang="zh-CN" sz="1200" kern="1200" dirty="0">
                    <a:solidFill>
                      <a:schemeClr val="tx1"/>
                    </a:solidFill>
                    <a:effectLst/>
                    <a:latin typeface="+mn-lt"/>
                    <a:ea typeface="+mn-ea"/>
                    <a:cs typeface="+mn-cs"/>
                  </a:rPr>
                  <a:t>越小会忽略越多的局部波动数据，导致较大的整体拟合误差；而</a:t>
                </a:r>
                <a:r>
                  <a:rPr lang="en-US" altLang="zh-CN" sz="1200" kern="1200" dirty="0">
                    <a:solidFill>
                      <a:schemeClr val="tx1"/>
                    </a:solidFill>
                    <a:effectLst/>
                    <a:latin typeface="+mn-lt"/>
                    <a:ea typeface="+mn-ea"/>
                    <a:cs typeface="+mn-cs"/>
                  </a:rPr>
                  <a:t>s</a:t>
                </a:r>
                <a:r>
                  <a:rPr lang="zh-CN" altLang="zh-CN" sz="1200" kern="1200" dirty="0">
                    <a:solidFill>
                      <a:schemeClr val="tx1"/>
                    </a:solidFill>
                    <a:effectLst/>
                    <a:latin typeface="+mn-lt"/>
                    <a:ea typeface="+mn-ea"/>
                    <a:cs typeface="+mn-cs"/>
                  </a:rPr>
                  <a:t>越大保留的局部波动数据越多，引入的噪声也越多。</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本文参考陈翔</a:t>
                </a:r>
                <a:r>
                  <a:rPr lang="en-US" altLang="zh-CN" sz="1200" kern="1200" baseline="300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的参数设置方法，确定</a:t>
                </a:r>
                <a:r>
                  <a:rPr lang="en-US" altLang="zh-CN" sz="1200" kern="1200" dirty="0">
                    <a:solidFill>
                      <a:schemeClr val="tx1"/>
                    </a:solidFill>
                    <a:effectLst/>
                    <a:latin typeface="+mn-lt"/>
                    <a:ea typeface="+mn-ea"/>
                    <a:cs typeface="+mn-cs"/>
                  </a:rPr>
                  <a:t>s</a:t>
                </a:r>
                <a:r>
                  <a:rPr lang="zh-CN" altLang="zh-CN" sz="1200" kern="1200" dirty="0">
                    <a:solidFill>
                      <a:schemeClr val="tx1"/>
                    </a:solidFill>
                    <a:effectLst/>
                    <a:latin typeface="+mn-lt"/>
                    <a:ea typeface="+mn-ea"/>
                    <a:cs typeface="+mn-cs"/>
                  </a:rPr>
                  <a:t>的取值范围后求出每个</a:t>
                </a:r>
                <a:r>
                  <a:rPr lang="en-US" altLang="zh-CN" sz="1200" kern="1200" dirty="0">
                    <a:solidFill>
                      <a:schemeClr val="tx1"/>
                    </a:solidFill>
                    <a:effectLst/>
                    <a:latin typeface="+mn-lt"/>
                    <a:ea typeface="+mn-ea"/>
                    <a:cs typeface="+mn-cs"/>
                  </a:rPr>
                  <a:t>s</a:t>
                </a:r>
                <a:r>
                  <a:rPr lang="zh-CN" altLang="zh-CN" sz="1200" kern="1200" dirty="0">
                    <a:solidFill>
                      <a:schemeClr val="tx1"/>
                    </a:solidFill>
                    <a:effectLst/>
                    <a:latin typeface="+mn-lt"/>
                    <a:ea typeface="+mn-ea"/>
                    <a:cs typeface="+mn-cs"/>
                  </a:rPr>
                  <a:t>对应的均值根误差（</a:t>
                </a:r>
                <a:r>
                  <a:rPr lang="en-US" altLang="zh-CN" sz="1200" kern="1200" dirty="0">
                    <a:solidFill>
                      <a:schemeClr val="tx1"/>
                    </a:solidFill>
                    <a:effectLst/>
                    <a:latin typeface="+mn-lt"/>
                    <a:ea typeface="+mn-ea"/>
                    <a:cs typeface="+mn-cs"/>
                  </a:rPr>
                  <a:t>root mean square error</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RMSE</a:t>
                </a:r>
                <a:r>
                  <a:rPr lang="zh-CN" altLang="zh-CN" sz="1200" kern="1200" dirty="0">
                    <a:solidFill>
                      <a:schemeClr val="tx1"/>
                    </a:solidFill>
                    <a:effectLst/>
                    <a:latin typeface="+mn-lt"/>
                    <a:ea typeface="+mn-ea"/>
                    <a:cs typeface="+mn-cs"/>
                  </a:rPr>
                  <a:t>）并存入均值根误差序列。在该序列中，随着</a:t>
                </a:r>
                <a:r>
                  <a:rPr lang="en-US" altLang="zh-CN" sz="1200" kern="1200" dirty="0">
                    <a:solidFill>
                      <a:schemeClr val="tx1"/>
                    </a:solidFill>
                    <a:effectLst/>
                    <a:latin typeface="+mn-lt"/>
                    <a:ea typeface="+mn-ea"/>
                    <a:cs typeface="+mn-cs"/>
                  </a:rPr>
                  <a:t> s </a:t>
                </a:r>
                <a:r>
                  <a:rPr lang="zh-CN" altLang="zh-CN" sz="1200" kern="1200" dirty="0">
                    <a:solidFill>
                      <a:schemeClr val="tx1"/>
                    </a:solidFill>
                    <a:effectLst/>
                    <a:latin typeface="+mn-lt"/>
                    <a:ea typeface="+mn-ea"/>
                    <a:cs typeface="+mn-cs"/>
                  </a:rPr>
                  <a:t>值的增大， 均值根误差值不断减小。</a:t>
                </a:r>
                <a:r>
                  <a:rPr lang="en-US" altLang="zh-CN" sz="1200" kern="1200" dirty="0">
                    <a:solidFill>
                      <a:schemeClr val="tx1"/>
                    </a:solidFill>
                    <a:effectLst/>
                    <a:latin typeface="+mn-lt"/>
                    <a:ea typeface="+mn-ea"/>
                    <a:cs typeface="+mn-cs"/>
                  </a:rPr>
                  <a:t>RMSE </a:t>
                </a:r>
                <a:r>
                  <a:rPr lang="zh-CN" altLang="zh-CN" sz="1200" kern="1200" dirty="0">
                    <a:solidFill>
                      <a:schemeClr val="tx1"/>
                    </a:solidFill>
                    <a:effectLst/>
                    <a:latin typeface="+mn-lt"/>
                    <a:ea typeface="+mn-ea"/>
                    <a:cs typeface="+mn-cs"/>
                  </a:rPr>
                  <a:t>是用来衡量观测值与真值之间偏差的指标，其计算公式为：</a:t>
                </a:r>
                <a:r>
                  <a:rPr lang="en-US" altLang="zh-CN" sz="1200" i="0" kern="1200">
                    <a:solidFill>
                      <a:schemeClr val="tx1"/>
                    </a:solidFill>
                    <a:effectLst/>
                    <a:latin typeface="+mn-lt"/>
                    <a:ea typeface="+mn-ea"/>
                    <a:cs typeface="+mn-cs"/>
                  </a:rPr>
                  <a:t>𝑅𝑀𝑆𝐸=</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𝑁</a:t>
                </a:r>
                <a:r>
                  <a:rPr lang="zh-CN" altLang="zh-CN" sz="1200" i="0" kern="1200">
                    <a:solidFill>
                      <a:schemeClr val="tx1"/>
                    </a:solidFill>
                    <a:effectLst/>
                    <a:latin typeface="+mn-lt"/>
                    <a:ea typeface="+mn-ea"/>
                    <a:cs typeface="+mn-cs"/>
                  </a:rPr>
                  <a:t>) ∑1</a:t>
                </a:r>
                <a:r>
                  <a:rPr lang="en-US" altLang="zh-CN" sz="1200" i="0" kern="1200">
                    <a:solidFill>
                      <a:schemeClr val="tx1"/>
                    </a:solidFill>
                    <a:effectLst/>
                    <a:latin typeface="+mn-lt"/>
                    <a:ea typeface="+mn-ea"/>
                    <a:cs typeface="+mn-cs"/>
                  </a:rPr>
                  <a:t>_</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𝑡=1</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^𝑁▒</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(𝑘</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𝑡−</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𝑃𝐿𝑅</a:t>
                </a:r>
                <a:r>
                  <a:rPr lang="zh-CN" altLang="zh-CN" sz="1200" i="0" kern="1200">
                    <a:solidFill>
                      <a:schemeClr val="tx1"/>
                    </a:solidFill>
                    <a:effectLst/>
                    <a:latin typeface="+mn-lt"/>
                    <a:ea typeface="+mn-ea"/>
                    <a:cs typeface="+mn-cs"/>
                  </a:rPr>
                  <a:t>〗_</a:t>
                </a:r>
                <a:r>
                  <a:rPr lang="en-US" altLang="zh-CN" sz="1200" i="0" kern="1200">
                    <a:solidFill>
                      <a:schemeClr val="tx1"/>
                    </a:solidFill>
                    <a:effectLst/>
                    <a:latin typeface="+mn-lt"/>
                    <a:ea typeface="+mn-ea"/>
                    <a:cs typeface="+mn-cs"/>
                  </a:rPr>
                  <a:t>𝑡)</a:t>
                </a:r>
                <a:r>
                  <a:rPr lang="zh-CN" altLang="zh-CN" sz="1200" i="0" kern="1200">
                    <a:solidFill>
                      <a:schemeClr val="tx1"/>
                    </a:solidFill>
                    <a:effectLst/>
                    <a:latin typeface="+mn-lt"/>
                    <a:ea typeface="+mn-ea"/>
                    <a:cs typeface="+mn-cs"/>
                  </a:rPr>
                  <a:t>〗^</a:t>
                </a:r>
                <a:r>
                  <a:rPr lang="en-US" altLang="zh-CN" sz="1200" i="0" kern="1200">
                    <a:solidFill>
                      <a:schemeClr val="tx1"/>
                    </a:solidFill>
                    <a:effectLst/>
                    <a:latin typeface="+mn-lt"/>
                    <a:ea typeface="+mn-ea"/>
                    <a:cs typeface="+mn-cs"/>
                  </a:rPr>
                  <a:t>2   </a:t>
                </a:r>
                <a:endParaRPr kumimoji="1" lang="zh-CN" altLang="en-US" dirty="0"/>
              </a:p>
            </p:txBody>
          </p:sp>
        </mc:Fallback>
      </mc:AlternateContent>
    </p:spTree>
    <p:extLst>
      <p:ext uri="{BB962C8B-B14F-4D97-AF65-F5344CB8AC3E}">
        <p14:creationId xmlns:p14="http://schemas.microsoft.com/office/powerpoint/2010/main" val="27881940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8565309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indent="342884">
              <a:lnSpc>
                <a:spcPct val="150000"/>
              </a:lnSpc>
            </a:pPr>
            <a:r>
              <a:rPr lang="zh-CN" altLang="zh-CN" sz="1200" dirty="0">
                <a:latin typeface="Microsoft YaHei" panose="020B0503020204020204" pitchFamily="34" charset="-122"/>
                <a:ea typeface="Microsoft YaHei" panose="020B0503020204020204" pitchFamily="34" charset="-122"/>
                <a:cs typeface="Times New Roman (正文 CS 字体)"/>
              </a:rPr>
              <a:t>考虑到词频总数过小时可能不具备显著的时间序列变化趋势分析价值，本研究筛选了词频总数大于时间跨度的关键词。保留下来的在</a:t>
            </a:r>
            <a:r>
              <a:rPr lang="en-US" altLang="zh-CN" sz="1200" dirty="0">
                <a:latin typeface="Microsoft YaHei" panose="020B0503020204020204" pitchFamily="34" charset="-122"/>
                <a:ea typeface="Microsoft YaHei" panose="020B0503020204020204" pitchFamily="34" charset="-122"/>
                <a:cs typeface="Times New Roman (正文 CS 字体)"/>
              </a:rPr>
              <a:t>2011</a:t>
            </a:r>
            <a:r>
              <a:rPr lang="zh-CN" altLang="zh-CN" sz="1200" dirty="0">
                <a:latin typeface="Microsoft YaHei" panose="020B0503020204020204" pitchFamily="34" charset="-122"/>
                <a:ea typeface="Microsoft YaHei" panose="020B0503020204020204" pitchFamily="34" charset="-122"/>
                <a:cs typeface="Times New Roman (正文 CS 字体)"/>
              </a:rPr>
              <a:t>至</a:t>
            </a:r>
            <a:r>
              <a:rPr lang="en-US" altLang="zh-CN" sz="1200" dirty="0">
                <a:latin typeface="Microsoft YaHei" panose="020B0503020204020204" pitchFamily="34" charset="-122"/>
                <a:ea typeface="Microsoft YaHei" panose="020B0503020204020204" pitchFamily="34" charset="-122"/>
                <a:cs typeface="Times New Roman (正文 CS 字体)"/>
              </a:rPr>
              <a:t>2020</a:t>
            </a:r>
            <a:r>
              <a:rPr lang="zh-CN" altLang="zh-CN" sz="1200" dirty="0">
                <a:latin typeface="Microsoft YaHei" panose="020B0503020204020204" pitchFamily="34" charset="-122"/>
                <a:ea typeface="Microsoft YaHei" panose="020B0503020204020204" pitchFamily="34" charset="-122"/>
                <a:cs typeface="Times New Roman (正文 CS 字体)"/>
              </a:rPr>
              <a:t>年度共有</a:t>
            </a:r>
            <a:r>
              <a:rPr lang="en-US" altLang="zh-CN" sz="1200" dirty="0">
                <a:latin typeface="Microsoft YaHei" panose="020B0503020204020204" pitchFamily="34" charset="-122"/>
                <a:ea typeface="Microsoft YaHei" panose="020B0503020204020204" pitchFamily="34" charset="-122"/>
                <a:cs typeface="Times New Roman (正文 CS 字体)"/>
              </a:rPr>
              <a:t>10</a:t>
            </a:r>
            <a:r>
              <a:rPr lang="zh-CN" altLang="zh-CN" sz="1200" dirty="0">
                <a:latin typeface="Microsoft YaHei" panose="020B0503020204020204" pitchFamily="34" charset="-122"/>
                <a:ea typeface="Microsoft YaHei" panose="020B0503020204020204" pitchFamily="34" charset="-122"/>
                <a:cs typeface="Times New Roman (正文 CS 字体)"/>
              </a:rPr>
              <a:t>篇以上文章涉及的作者关键词共有</a:t>
            </a:r>
            <a:r>
              <a:rPr lang="en-US" altLang="zh-CN" sz="1200" b="1" dirty="0">
                <a:latin typeface="Microsoft YaHei" panose="020B0503020204020204" pitchFamily="34" charset="-122"/>
                <a:ea typeface="Microsoft YaHei" panose="020B0503020204020204" pitchFamily="34" charset="-122"/>
                <a:cs typeface="Times New Roman (正文 CS 字体)"/>
              </a:rPr>
              <a:t>1952</a:t>
            </a:r>
            <a:r>
              <a:rPr lang="zh-CN" altLang="zh-CN" sz="1200" dirty="0">
                <a:latin typeface="Microsoft YaHei" panose="020B0503020204020204" pitchFamily="34" charset="-122"/>
                <a:ea typeface="Microsoft YaHei" panose="020B0503020204020204" pitchFamily="34" charset="-122"/>
                <a:cs typeface="Times New Roman (正文 CS 字体)"/>
              </a:rPr>
              <a:t>个</a:t>
            </a:r>
            <a:endParaRPr lang="en-US" altLang="zh-CN" sz="1200" dirty="0">
              <a:latin typeface="Microsoft YaHei" panose="020B0503020204020204" pitchFamily="34" charset="-122"/>
              <a:ea typeface="Microsoft YaHei" panose="020B0503020204020204" pitchFamily="34" charset="-122"/>
              <a:cs typeface="Times New Roman (正文 CS 字体)"/>
            </a:endParaRPr>
          </a:p>
          <a:p>
            <a:pPr indent="342884">
              <a:lnSpc>
                <a:spcPct val="150000"/>
              </a:lnSpc>
            </a:pPr>
            <a:r>
              <a:rPr lang="zh-CN" altLang="zh-CN" sz="1200" dirty="0">
                <a:latin typeface="Microsoft YaHei" panose="020B0503020204020204" pitchFamily="34" charset="-122"/>
                <a:ea typeface="Microsoft YaHei" panose="020B0503020204020204" pitchFamily="34" charset="-122"/>
                <a:cs typeface="Times New Roman (正文 CS 字体)"/>
              </a:rPr>
              <a:t>利用</a:t>
            </a:r>
            <a:r>
              <a:rPr lang="en-US" altLang="zh-CN" sz="1200" dirty="0">
                <a:latin typeface="Microsoft YaHei" panose="020B0503020204020204" pitchFamily="34" charset="-122"/>
                <a:ea typeface="Microsoft YaHei" panose="020B0503020204020204" pitchFamily="34" charset="-122"/>
                <a:cs typeface="Times New Roman (正文 CS 字体)"/>
              </a:rPr>
              <a:t>TTCM</a:t>
            </a:r>
            <a:r>
              <a:rPr lang="zh-CN" altLang="zh-CN" sz="1200" dirty="0">
                <a:latin typeface="Microsoft YaHei" panose="020B0503020204020204" pitchFamily="34" charset="-122"/>
                <a:ea typeface="Microsoft YaHei" panose="020B0503020204020204" pitchFamily="34" charset="-122"/>
                <a:cs typeface="Times New Roman (正文 CS 字体)"/>
              </a:rPr>
              <a:t>模型对这</a:t>
            </a:r>
            <a:r>
              <a:rPr lang="en-US" altLang="zh-CN" sz="1200" dirty="0">
                <a:latin typeface="Microsoft YaHei" panose="020B0503020204020204" pitchFamily="34" charset="-122"/>
                <a:ea typeface="Microsoft YaHei" panose="020B0503020204020204" pitchFamily="34" charset="-122"/>
                <a:cs typeface="Times New Roman (正文 CS 字体)"/>
              </a:rPr>
              <a:t>1952</a:t>
            </a:r>
            <a:r>
              <a:rPr lang="zh-CN" altLang="zh-CN" sz="1200" dirty="0">
                <a:latin typeface="Microsoft YaHei" panose="020B0503020204020204" pitchFamily="34" charset="-122"/>
                <a:ea typeface="Microsoft YaHei" panose="020B0503020204020204" pitchFamily="34" charset="-122"/>
                <a:cs typeface="Times New Roman (正文 CS 字体)"/>
              </a:rPr>
              <a:t>条关键词的词频时间序列进行了时间序列变化趋势的识别，根据就低原则，</a:t>
            </a:r>
            <a:r>
              <a:rPr lang="zh-CN" altLang="zh-CN" sz="1200" b="1" dirty="0">
                <a:latin typeface="Microsoft YaHei" panose="020B0503020204020204" pitchFamily="34" charset="-122"/>
                <a:ea typeface="Microsoft YaHei" panose="020B0503020204020204" pitchFamily="34" charset="-122"/>
                <a:cs typeface="Times New Roman (正文 CS 字体)"/>
              </a:rPr>
              <a:t>将λ设置为</a:t>
            </a:r>
            <a:r>
              <a:rPr lang="en-US" altLang="zh-CN" sz="1200" b="1" dirty="0">
                <a:latin typeface="Microsoft YaHei" panose="020B0503020204020204" pitchFamily="34" charset="-122"/>
                <a:ea typeface="Microsoft YaHei" panose="020B0503020204020204" pitchFamily="34" charset="-122"/>
                <a:cs typeface="Times New Roman (正文 CS 字体)"/>
              </a:rPr>
              <a:t>3</a:t>
            </a:r>
            <a:r>
              <a:rPr lang="zh-CN" altLang="zh-CN" sz="1200" b="1" dirty="0">
                <a:latin typeface="Microsoft YaHei" panose="020B0503020204020204" pitchFamily="34" charset="-122"/>
                <a:ea typeface="Microsoft YaHei" panose="020B0503020204020204" pitchFamily="34" charset="-122"/>
                <a:cs typeface="Times New Roman (正文 CS 字体)"/>
              </a:rPr>
              <a:t>，聚类数量</a:t>
            </a:r>
            <a:r>
              <a:rPr lang="en-US" altLang="zh-CN" sz="1200" b="1" dirty="0">
                <a:latin typeface="Microsoft YaHei" panose="020B0503020204020204" pitchFamily="34" charset="-122"/>
                <a:ea typeface="Microsoft YaHei" panose="020B0503020204020204" pitchFamily="34" charset="-122"/>
                <a:cs typeface="Times New Roman (正文 CS 字体)"/>
              </a:rPr>
              <a:t>k</a:t>
            </a:r>
            <a:r>
              <a:rPr lang="zh-CN" altLang="zh-CN" sz="1200" b="1" dirty="0">
                <a:latin typeface="Microsoft YaHei" panose="020B0503020204020204" pitchFamily="34" charset="-122"/>
                <a:ea typeface="Microsoft YaHei" panose="020B0503020204020204" pitchFamily="34" charset="-122"/>
                <a:cs typeface="Times New Roman (正文 CS 字体)"/>
              </a:rPr>
              <a:t>设置为</a:t>
            </a:r>
            <a:r>
              <a:rPr lang="en-US" altLang="zh-CN" sz="1200" b="1" dirty="0">
                <a:latin typeface="Microsoft YaHei" panose="020B0503020204020204" pitchFamily="34" charset="-122"/>
                <a:ea typeface="Microsoft YaHei" panose="020B0503020204020204" pitchFamily="34" charset="-122"/>
                <a:cs typeface="Times New Roman (正文 CS 字体)"/>
              </a:rPr>
              <a:t>5</a:t>
            </a:r>
            <a:r>
              <a:rPr lang="zh-CN" altLang="zh-CN" sz="1200" dirty="0">
                <a:latin typeface="Microsoft YaHei" panose="020B0503020204020204" pitchFamily="34" charset="-122"/>
                <a:ea typeface="Microsoft YaHei" panose="020B0503020204020204" pitchFamily="34" charset="-122"/>
                <a:cs typeface="Times New Roman (正文 CS 字体)"/>
              </a:rPr>
              <a:t>的谱聚类结果作为</a:t>
            </a:r>
            <a:r>
              <a:rPr lang="en-US" altLang="zh-CN" sz="1200" dirty="0">
                <a:latin typeface="Microsoft YaHei" panose="020B0503020204020204" pitchFamily="34" charset="-122"/>
                <a:ea typeface="Microsoft YaHei" panose="020B0503020204020204" pitchFamily="34" charset="-122"/>
                <a:cs typeface="Times New Roman (正文 CS 字体)"/>
              </a:rPr>
              <a:t>TTCM</a:t>
            </a:r>
            <a:r>
              <a:rPr lang="zh-CN" altLang="zh-CN" sz="1200" dirty="0">
                <a:latin typeface="Microsoft YaHei" panose="020B0503020204020204" pitchFamily="34" charset="-122"/>
                <a:ea typeface="Microsoft YaHei" panose="020B0503020204020204" pitchFamily="34" charset="-122"/>
                <a:cs typeface="Times New Roman (正文 CS 字体)"/>
              </a:rPr>
              <a:t>模型的最终结果。并对各类关键词词频时间序列变化趋势中的词频时间序列进行绘图，以通过可视化的形式直观地观察、总结各聚类中词频时间序列趋势的变化特征</a:t>
            </a:r>
            <a:endParaRPr lang="en-US" altLang="zh-CN" sz="1200" dirty="0">
              <a:latin typeface="Microsoft YaHei" panose="020B0503020204020204" pitchFamily="34" charset="-122"/>
              <a:ea typeface="Microsoft YaHei" panose="020B0503020204020204" pitchFamily="34" charset="-122"/>
            </a:endParaRPr>
          </a:p>
          <a:p>
            <a:endParaRPr lang="zh-CN" altLang="zh-CN"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2590721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Tree>
    <p:extLst>
      <p:ext uri="{BB962C8B-B14F-4D97-AF65-F5344CB8AC3E}">
        <p14:creationId xmlns:p14="http://schemas.microsoft.com/office/powerpoint/2010/main" val="11908554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Tree>
    <p:extLst>
      <p:ext uri="{BB962C8B-B14F-4D97-AF65-F5344CB8AC3E}">
        <p14:creationId xmlns:p14="http://schemas.microsoft.com/office/powerpoint/2010/main" val="10584603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Tree>
    <p:extLst>
      <p:ext uri="{BB962C8B-B14F-4D97-AF65-F5344CB8AC3E}">
        <p14:creationId xmlns:p14="http://schemas.microsoft.com/office/powerpoint/2010/main" val="34023394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360000" indent="-360000" algn="just">
              <a:lnSpc>
                <a:spcPct val="150000"/>
              </a:lnSpc>
              <a:buFont typeface="Wingdings" pitchFamily="2" charset="2"/>
              <a:buChar char="ü"/>
            </a:pPr>
            <a:r>
              <a:rPr lang="en-US" altLang="zh-CN" sz="1200" kern="100" dirty="0">
                <a:effectLst/>
                <a:latin typeface="Microsoft YaHei" panose="020B0503020204020204" pitchFamily="34" charset="-122"/>
                <a:ea typeface="Microsoft YaHei" panose="020B0503020204020204" pitchFamily="34" charset="-122"/>
                <a:cs typeface="Times New Roman (正文 CS 字体)"/>
              </a:rPr>
              <a:t>TTCM</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模型对突然爆发的各类学科领域新兴词具有着很好的识别效果，成功地捕获了时间跨度的末期关键词词频的上升信号；在呈上升型变化趋势的关键词词频时间序列中，也较好地识别到了正逐渐受到</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LIS</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学者们广泛关注的研究热点词；对于识别到的呈下降型变化趋势的词频时间序列，也较为有效地反映了正从本学科领域学者的关注焦点中逐渐淡出的关键词。</a:t>
            </a:r>
            <a:endParaRPr lang="en-US" altLang="zh-CN" sz="1200" kern="100" dirty="0">
              <a:effectLst/>
              <a:latin typeface="Microsoft YaHei" panose="020B0503020204020204" pitchFamily="34" charset="-122"/>
              <a:ea typeface="Microsoft YaHei" panose="020B0503020204020204" pitchFamily="34" charset="-122"/>
              <a:cs typeface="Times New Roman (正文 CS 字体)"/>
            </a:endParaRPr>
          </a:p>
          <a:p>
            <a:pPr marL="360000" indent="-360000" algn="just">
              <a:lnSpc>
                <a:spcPct val="150000"/>
              </a:lnSpc>
              <a:buFont typeface="Wingdings" pitchFamily="2" charset="2"/>
              <a:buChar char="ü"/>
            </a:pPr>
            <a:r>
              <a:rPr lang="zh-CN" altLang="zh-CN" sz="1200" kern="100" dirty="0">
                <a:effectLst/>
                <a:latin typeface="Microsoft YaHei" panose="020B0503020204020204" pitchFamily="34" charset="-122"/>
                <a:ea typeface="Microsoft YaHei" panose="020B0503020204020204" pitchFamily="34" charset="-122"/>
                <a:cs typeface="Times New Roman (正文 CS 字体)"/>
              </a:rPr>
              <a:t>具体而言，计量类研究作为</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LIS</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学科的研究重点，“</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Bibliometrics</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Scientometrics</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”等关键词一直处在高频波动状态，随着社交媒体发展而逐渐被研究人员关注的“</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Altmetrics</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”等也呈现了上升趋势。“</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Blog</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Internet</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Web2.0</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”等词汇呈现下降趋势，表明随着技术的发展和研究环境的变化，学者们对其的研究兴趣和关注可能被一下更新颖、更热门的研究对象或方法所取代。而“</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Artificial Intelligence</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 Deep Learning</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 Blockchain</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”等新兴技术及“</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Cloud Computing</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Big Data Analytics</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”等技术相关主题大多呈现爆发或上升趋势，是近年来</a:t>
            </a:r>
            <a:r>
              <a:rPr lang="en-US" altLang="zh-CN" sz="1200" kern="100" dirty="0">
                <a:effectLst/>
                <a:latin typeface="Microsoft YaHei" panose="020B0503020204020204" pitchFamily="34" charset="-122"/>
                <a:ea typeface="Microsoft YaHei" panose="020B0503020204020204" pitchFamily="34" charset="-122"/>
                <a:cs typeface="Times New Roman (正文 CS 字体)"/>
              </a:rPr>
              <a:t>LIS</a:t>
            </a:r>
            <a:r>
              <a:rPr lang="zh-CN" altLang="zh-CN" sz="1200" kern="100" dirty="0">
                <a:effectLst/>
                <a:latin typeface="Microsoft YaHei" panose="020B0503020204020204" pitchFamily="34" charset="-122"/>
                <a:ea typeface="Microsoft YaHei" panose="020B0503020204020204" pitchFamily="34" charset="-122"/>
                <a:cs typeface="Times New Roman (正文 CS 字体)"/>
              </a:rPr>
              <a:t>学科被广泛关注的新兴趋势或研究热点</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Tree>
    <p:extLst>
      <p:ext uri="{BB962C8B-B14F-4D97-AF65-F5344CB8AC3E}">
        <p14:creationId xmlns:p14="http://schemas.microsoft.com/office/powerpoint/2010/main" val="1634722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7748433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Tree>
    <p:extLst>
      <p:ext uri="{BB962C8B-B14F-4D97-AF65-F5344CB8AC3E}">
        <p14:creationId xmlns:p14="http://schemas.microsoft.com/office/powerpoint/2010/main" val="39070611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3829499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7103207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zh-CN" sz="1800" dirty="0">
                <a:effectLst/>
                <a:latin typeface="Times New Roman" panose="02020603050405020304" pitchFamily="18" charset="0"/>
                <a:ea typeface="宋体" panose="02010600030101010101" pitchFamily="2" charset="-122"/>
                <a:cs typeface="Times New Roman (正文 CS 字体)"/>
              </a:rPr>
              <a:t>这表明对关键词词频进行时间加权明显放大了词频的变化趋势，使得词频的上升和下降趋势更加明显，因而识别出的上升和下降型的关键词数量相较于原始词频均有明显增加。</a:t>
            </a:r>
            <a:r>
              <a:rPr lang="zh-CN" altLang="zh-CN" dirty="0">
                <a:effectLst/>
              </a:rPr>
              <a:t> </a:t>
            </a:r>
            <a:endParaRPr kumimoji="1" lang="zh-CN" altLang="en-US" dirty="0"/>
          </a:p>
        </p:txBody>
      </p:sp>
    </p:spTree>
    <p:extLst>
      <p:ext uri="{BB962C8B-B14F-4D97-AF65-F5344CB8AC3E}">
        <p14:creationId xmlns:p14="http://schemas.microsoft.com/office/powerpoint/2010/main" val="29565586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Times New Roman" panose="02020603050405020304" pitchFamily="18" charset="0"/>
                <a:ea typeface="宋体" panose="02010600030101010101" pitchFamily="2" charset="-122"/>
                <a:cs typeface="Times New Roman (正文 CS 字体)"/>
              </a:rPr>
              <a:t>对于其中词频或时间加权词频具有明显变化趋势的部分关键词，其识别结果对比如表</a:t>
            </a:r>
            <a:r>
              <a:rPr lang="en-US" altLang="zh-CN" sz="1800" kern="100" dirty="0">
                <a:effectLst/>
                <a:latin typeface="Times New Roman" panose="02020603050405020304" pitchFamily="18" charset="0"/>
                <a:ea typeface="宋体" panose="02010600030101010101" pitchFamily="2" charset="-122"/>
                <a:cs typeface="Times New Roman (正文 CS 字体)"/>
              </a:rPr>
              <a:t>4</a:t>
            </a:r>
            <a:r>
              <a:rPr lang="zh-CN" altLang="zh-CN" sz="1800" kern="100" dirty="0">
                <a:effectLst/>
                <a:latin typeface="Times New Roman" panose="02020603050405020304" pitchFamily="18" charset="0"/>
                <a:ea typeface="宋体" panose="02010600030101010101" pitchFamily="2" charset="-122"/>
                <a:cs typeface="Times New Roman (正文 CS 字体)"/>
              </a:rPr>
              <a:t>所示。</a:t>
            </a:r>
            <a:endParaRPr lang="en-US" altLang="zh-CN" sz="1800" kern="100" dirty="0">
              <a:effectLst/>
              <a:latin typeface="Times New Roman" panose="02020603050405020304" pitchFamily="18" charset="0"/>
              <a:ea typeface="宋体" panose="02010600030101010101" pitchFamily="2" charset="-122"/>
              <a:cs typeface="Times New Roman (正文 CS 字体)"/>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宋体" panose="02010600030101010101" pitchFamily="2" charset="-122"/>
                <a:cs typeface="Times New Roman (正文 CS 字体)"/>
              </a:rPr>
              <a:t>TTCM</a:t>
            </a:r>
            <a:r>
              <a:rPr lang="zh-CN" altLang="zh-CN" sz="1800" kern="100" dirty="0">
                <a:effectLst/>
                <a:latin typeface="Times New Roman" panose="02020603050405020304" pitchFamily="18" charset="0"/>
                <a:ea typeface="宋体" panose="02010600030101010101" pitchFamily="2" charset="-122"/>
                <a:cs typeface="Times New Roman (正文 CS 字体)"/>
              </a:rPr>
              <a:t>模型识别出的关键词词频时间序列的变动方向与关键词时间加权词频时间序列是基本一致的，即都表现为上升趋势或下降趋势；同时，一些在关键词词频时间序列表现为波动上升或波动下降的关键词经时间加权后呈现爆发或骤降，如“</a:t>
            </a:r>
            <a:r>
              <a:rPr lang="en-US" altLang="zh-CN" sz="1800" kern="100" dirty="0" err="1">
                <a:effectLst/>
                <a:latin typeface="Times New Roman" panose="02020603050405020304" pitchFamily="18" charset="0"/>
                <a:ea typeface="宋体" panose="02010600030101010101" pitchFamily="2" charset="-122"/>
                <a:cs typeface="Times New Roman (正文 CS 字体)"/>
              </a:rPr>
              <a:t>BigData</a:t>
            </a:r>
            <a:r>
              <a:rPr lang="zh-CN" altLang="zh-CN" sz="1800" kern="100" dirty="0">
                <a:effectLst/>
                <a:latin typeface="Times New Roman" panose="02020603050405020304" pitchFamily="18" charset="0"/>
                <a:ea typeface="宋体" panose="02010600030101010101" pitchFamily="2" charset="-122"/>
                <a:cs typeface="Times New Roman (正文 CS 字体)"/>
              </a:rPr>
              <a:t>”、 “</a:t>
            </a:r>
            <a:r>
              <a:rPr lang="en-US" altLang="zh-CN" sz="1800" kern="100" dirty="0">
                <a:effectLst/>
                <a:latin typeface="Times New Roman" panose="02020603050405020304" pitchFamily="18" charset="0"/>
                <a:ea typeface="宋体" panose="02010600030101010101" pitchFamily="2" charset="-122"/>
                <a:cs typeface="Times New Roman (正文 CS 字体)"/>
              </a:rPr>
              <a:t>Internet</a:t>
            </a:r>
            <a:r>
              <a:rPr lang="zh-CN" altLang="zh-CN" sz="1800" kern="100" dirty="0">
                <a:effectLst/>
                <a:latin typeface="Times New Roman" panose="02020603050405020304" pitchFamily="18" charset="0"/>
                <a:ea typeface="宋体" panose="02010600030101010101" pitchFamily="2" charset="-122"/>
                <a:cs typeface="Times New Roman (正文 CS 字体)"/>
              </a:rPr>
              <a:t>”等，即表</a:t>
            </a:r>
            <a:r>
              <a:rPr lang="en-US" altLang="zh-CN" sz="1800" kern="100" dirty="0">
                <a:effectLst/>
                <a:latin typeface="Times New Roman" panose="02020603050405020304" pitchFamily="18" charset="0"/>
                <a:ea typeface="宋体" panose="02010600030101010101" pitchFamily="2" charset="-122"/>
                <a:cs typeface="Times New Roman (正文 CS 字体)"/>
              </a:rPr>
              <a:t>4</a:t>
            </a:r>
            <a:r>
              <a:rPr lang="zh-CN" altLang="zh-CN" sz="1800" kern="100" dirty="0">
                <a:effectLst/>
                <a:latin typeface="Times New Roman" panose="02020603050405020304" pitchFamily="18" charset="0"/>
                <a:ea typeface="宋体" panose="02010600030101010101" pitchFamily="2" charset="-122"/>
                <a:cs typeface="Times New Roman (正文 CS 字体)"/>
              </a:rPr>
              <a:t>中标记为</a:t>
            </a:r>
            <a:r>
              <a:rPr lang="en-US" altLang="zh-CN" sz="1800" kern="100" dirty="0">
                <a:effectLst/>
                <a:latin typeface="Times New Roman" panose="02020603050405020304" pitchFamily="18" charset="0"/>
                <a:ea typeface="宋体" panose="02010600030101010101" pitchFamily="2" charset="-122"/>
                <a:cs typeface="Times New Roman (正文 CS 字体)"/>
              </a:rPr>
              <a:t>2</a:t>
            </a:r>
            <a:r>
              <a:rPr lang="zh-CN" altLang="zh-CN" sz="1800" kern="100" dirty="0">
                <a:effectLst/>
                <a:latin typeface="Times New Roman" panose="02020603050405020304" pitchFamily="18" charset="0"/>
                <a:ea typeface="宋体" panose="02010600030101010101" pitchFamily="2" charset="-122"/>
                <a:cs typeface="Times New Roman (正文 CS 字体)"/>
              </a:rPr>
              <a:t>的关键词；同时，时间加权后，一些原始词频时间序列波动不明显从而被识别为无趋势或高频波动型的关键词在加入时间因素的考虑后，其时间加权词频时间序列呈现了明显的上升或下降趋势，如“</a:t>
            </a:r>
            <a:r>
              <a:rPr lang="en-US" altLang="zh-CN" sz="1800" kern="100" dirty="0">
                <a:effectLst/>
                <a:latin typeface="Times New Roman" panose="02020603050405020304" pitchFamily="18" charset="0"/>
                <a:ea typeface="宋体" panose="02010600030101010101" pitchFamily="2" charset="-122"/>
                <a:cs typeface="Times New Roman (正文 CS 字体)"/>
              </a:rPr>
              <a:t>H-index</a:t>
            </a:r>
            <a:r>
              <a:rPr lang="zh-CN" altLang="zh-CN" sz="1800" kern="100" dirty="0">
                <a:effectLst/>
                <a:latin typeface="Times New Roman" panose="02020603050405020304" pitchFamily="18" charset="0"/>
                <a:ea typeface="宋体" panose="02010600030101010101" pitchFamily="2" charset="-122"/>
                <a:cs typeface="Times New Roman (正文 CS 字体)"/>
              </a:rPr>
              <a:t>”、“</a:t>
            </a:r>
            <a:r>
              <a:rPr lang="en-US" altLang="zh-CN" sz="1800" kern="100" dirty="0">
                <a:effectLst/>
                <a:latin typeface="Times New Roman" panose="02020603050405020304" pitchFamily="18" charset="0"/>
                <a:ea typeface="宋体" panose="02010600030101010101" pitchFamily="2" charset="-122"/>
                <a:cs typeface="Times New Roman (正文 CS 字体)"/>
              </a:rPr>
              <a:t>Social Media</a:t>
            </a:r>
            <a:r>
              <a:rPr lang="zh-CN" altLang="zh-CN" sz="1800" kern="100" dirty="0">
                <a:effectLst/>
                <a:latin typeface="Times New Roman" panose="02020603050405020304" pitchFamily="18" charset="0"/>
                <a:ea typeface="宋体" panose="02010600030101010101" pitchFamily="2" charset="-122"/>
                <a:cs typeface="Times New Roman (正文 CS 字体)"/>
              </a:rPr>
              <a:t>”等，即表</a:t>
            </a:r>
            <a:r>
              <a:rPr lang="en-US" altLang="zh-CN" sz="1800" kern="100" dirty="0">
                <a:effectLst/>
                <a:latin typeface="Times New Roman" panose="02020603050405020304" pitchFamily="18" charset="0"/>
                <a:ea typeface="宋体" panose="02010600030101010101" pitchFamily="2" charset="-122"/>
                <a:cs typeface="Times New Roman (正文 CS 字体)"/>
              </a:rPr>
              <a:t>4</a:t>
            </a:r>
            <a:r>
              <a:rPr lang="zh-CN" altLang="zh-CN" sz="1800" kern="100" dirty="0">
                <a:effectLst/>
                <a:latin typeface="Times New Roman" panose="02020603050405020304" pitchFamily="18" charset="0"/>
                <a:ea typeface="宋体" panose="02010600030101010101" pitchFamily="2" charset="-122"/>
                <a:cs typeface="Times New Roman (正文 CS 字体)"/>
              </a:rPr>
              <a:t>中标记为</a:t>
            </a:r>
            <a:r>
              <a:rPr lang="en-US" altLang="zh-CN" sz="1800" kern="100" dirty="0">
                <a:effectLst/>
                <a:latin typeface="Times New Roman" panose="02020603050405020304" pitchFamily="18" charset="0"/>
                <a:ea typeface="宋体" panose="02010600030101010101" pitchFamily="2" charset="-122"/>
                <a:cs typeface="Times New Roman (正文 CS 字体)"/>
              </a:rPr>
              <a:t>3</a:t>
            </a:r>
            <a:r>
              <a:rPr lang="zh-CN" altLang="zh-CN" sz="1800" kern="100" dirty="0">
                <a:effectLst/>
                <a:latin typeface="Times New Roman" panose="02020603050405020304" pitchFamily="18" charset="0"/>
                <a:ea typeface="宋体" panose="02010600030101010101" pitchFamily="2" charset="-122"/>
                <a:cs typeface="Times New Roman (正文 CS 字体)"/>
              </a:rPr>
              <a:t>的关键词。</a:t>
            </a:r>
            <a:endParaRPr lang="en-US" altLang="zh-CN" sz="1800" kern="100" dirty="0">
              <a:effectLst/>
              <a:latin typeface="Times New Roman" panose="02020603050405020304" pitchFamily="18" charset="0"/>
              <a:ea typeface="宋体" panose="02010600030101010101" pitchFamily="2" charset="-122"/>
              <a:cs typeface="Times New Roman (正文 CS 字体)"/>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800" kern="100" dirty="0">
              <a:effectLst/>
              <a:latin typeface="Times New Roman" panose="02020603050405020304" pitchFamily="18" charset="0"/>
              <a:ea typeface="宋体" panose="02010600030101010101" pitchFamily="2" charset="-122"/>
              <a:cs typeface="Times New Roman (正文 CS 字体)"/>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Times New Roman" panose="02020603050405020304" pitchFamily="18" charset="0"/>
                <a:ea typeface="宋体" panose="02010600030101010101" pitchFamily="2" charset="-122"/>
                <a:cs typeface="Times New Roman (正文 CS 字体)"/>
              </a:rPr>
              <a:t>两种词频时间序列变化趋势识别结果的对比分析进一步验证了</a:t>
            </a:r>
            <a:r>
              <a:rPr lang="en-US" altLang="zh-CN" sz="1800" kern="100" dirty="0">
                <a:effectLst/>
                <a:latin typeface="Times New Roman" panose="02020603050405020304" pitchFamily="18" charset="0"/>
                <a:ea typeface="宋体" panose="02010600030101010101" pitchFamily="2" charset="-122"/>
                <a:cs typeface="Times New Roman (正文 CS 字体)"/>
              </a:rPr>
              <a:t>TTCM</a:t>
            </a:r>
            <a:r>
              <a:rPr lang="zh-CN" altLang="zh-CN" sz="1800" kern="100" dirty="0">
                <a:effectLst/>
                <a:latin typeface="Times New Roman" panose="02020603050405020304" pitchFamily="18" charset="0"/>
                <a:ea typeface="宋体" panose="02010600030101010101" pitchFamily="2" charset="-122"/>
                <a:cs typeface="Times New Roman (正文 CS 字体)"/>
              </a:rPr>
              <a:t>模型对于自动聚类关键词词频时间序列进而挖掘学科领域知识的有效性。同时，将时间因素纳入考虑也使得我们发现了一些在关键词绝对词频分析中未曾发现的新趋势，这可能对于科研选题、科研资源配置等都有一定的指导意义。</a:t>
            </a:r>
          </a:p>
          <a:p>
            <a:pPr algn="just"/>
            <a:r>
              <a:rPr lang="en-US" altLang="zh-CN" sz="1800" kern="100" dirty="0">
                <a:effectLst/>
                <a:latin typeface="Times New Roman" panose="02020603050405020304" pitchFamily="18" charset="0"/>
                <a:ea typeface="宋体" panose="02010600030101010101" pitchFamily="2" charset="-122"/>
                <a:cs typeface="Times New Roman (正文 CS 字体)"/>
              </a:rPr>
              <a:t> </a:t>
            </a:r>
            <a:endParaRPr lang="zh-CN" altLang="zh-CN" sz="1800" kern="100" dirty="0">
              <a:effectLst/>
              <a:latin typeface="Times New Roman" panose="02020603050405020304" pitchFamily="18" charset="0"/>
              <a:ea typeface="宋体" panose="02010600030101010101" pitchFamily="2" charset="-122"/>
              <a:cs typeface="Times New Roman (正文 CS 字体)"/>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800" kern="100" dirty="0">
              <a:effectLst/>
              <a:latin typeface="Times New Roman" panose="02020603050405020304" pitchFamily="18" charset="0"/>
              <a:ea typeface="宋体" panose="02010600030101010101" pitchFamily="2" charset="-122"/>
              <a:cs typeface="Times New Roman (正文 CS 字体)"/>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800" kern="100" dirty="0">
              <a:effectLst/>
              <a:latin typeface="Times New Roman" panose="02020603050405020304" pitchFamily="18" charset="0"/>
              <a:ea typeface="宋体" panose="02010600030101010101" pitchFamily="2" charset="-122"/>
              <a:cs typeface="Times New Roman (正文 CS 字体)"/>
            </a:endParaRPr>
          </a:p>
          <a:p>
            <a:endParaRPr kumimoji="1" lang="zh-CN" altLang="en-US" dirty="0"/>
          </a:p>
        </p:txBody>
      </p:sp>
    </p:spTree>
    <p:extLst>
      <p:ext uri="{BB962C8B-B14F-4D97-AF65-F5344CB8AC3E}">
        <p14:creationId xmlns:p14="http://schemas.microsoft.com/office/powerpoint/2010/main" val="34860500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zh-CN" sz="1800" dirty="0">
                <a:effectLst/>
                <a:latin typeface="Times New Roman" panose="02020603050405020304" pitchFamily="18" charset="0"/>
                <a:ea typeface="宋体" panose="02010600030101010101" pitchFamily="2" charset="-122"/>
                <a:cs typeface="Times New Roman (正文 CS 字体)"/>
              </a:rPr>
              <a:t>本研究提出了一种基于谱聚类的时间序列变化趋势识别模型</a:t>
            </a:r>
            <a:r>
              <a:rPr lang="en-US" altLang="zh-CN" sz="1800" dirty="0">
                <a:effectLst/>
                <a:latin typeface="Times New Roman" panose="02020603050405020304" pitchFamily="18" charset="0"/>
                <a:ea typeface="宋体" panose="02010600030101010101" pitchFamily="2" charset="-122"/>
                <a:cs typeface="Times New Roman (正文 CS 字体)"/>
              </a:rPr>
              <a:t>TTCM</a:t>
            </a:r>
            <a:r>
              <a:rPr lang="zh-CN" altLang="zh-CN" sz="1800" dirty="0">
                <a:effectLst/>
                <a:latin typeface="Times New Roman" panose="02020603050405020304" pitchFamily="18" charset="0"/>
                <a:ea typeface="宋体" panose="02010600030101010101" pitchFamily="2" charset="-122"/>
                <a:cs typeface="Times New Roman (正文 CS 字体)"/>
              </a:rPr>
              <a:t>，将其应用到了关键词词频分析中</a:t>
            </a:r>
            <a:r>
              <a:rPr lang="zh-CN" altLang="en-US" dirty="0">
                <a:effectLst/>
              </a:rPr>
              <a:t>。</a:t>
            </a:r>
            <a:r>
              <a:rPr lang="zh-CN" altLang="zh-CN" sz="1800" dirty="0">
                <a:effectLst/>
                <a:latin typeface="Times New Roman" panose="02020603050405020304" pitchFamily="18" charset="0"/>
                <a:ea typeface="宋体" panose="02010600030101010101" pitchFamily="2" charset="-122"/>
                <a:cs typeface="Times New Roman (正文 CS 字体)"/>
              </a:rPr>
              <a:t>模型基于</a:t>
            </a:r>
            <a:r>
              <a:rPr lang="en-US" altLang="zh-CN" sz="1800" dirty="0">
                <a:effectLst/>
                <a:latin typeface="Times New Roman" panose="02020603050405020304" pitchFamily="18" charset="0"/>
                <a:ea typeface="宋体" panose="02010600030101010101" pitchFamily="2" charset="-122"/>
                <a:cs typeface="Times New Roman (正文 CS 字体)"/>
              </a:rPr>
              <a:t>Spark</a:t>
            </a:r>
            <a:r>
              <a:rPr lang="zh-CN" altLang="zh-CN" sz="1800" dirty="0">
                <a:effectLst/>
                <a:latin typeface="Times New Roman" panose="02020603050405020304" pitchFamily="18" charset="0"/>
                <a:ea typeface="宋体" panose="02010600030101010101" pitchFamily="2" charset="-122"/>
                <a:cs typeface="Times New Roman (正文 CS 字体)"/>
              </a:rPr>
              <a:t>平台实现，以动态时间规整算法为时间序列数据距离计算方法，通过谱图划分完成对时间序列数据的聚类，能够有效地区分具有相同变化趋势的时间序列数据，将形状相似的时间序列进行聚类识别。</a:t>
            </a:r>
            <a:r>
              <a:rPr lang="zh-CN" altLang="zh-CN" dirty="0">
                <a:effectLst/>
              </a:rPr>
              <a:t> </a:t>
            </a:r>
            <a:endParaRPr lang="en-US" altLang="zh-CN" dirty="0">
              <a:effectLst/>
            </a:endParaRPr>
          </a:p>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正文 CS 字体)"/>
              </a:rPr>
              <a:t>一、本研究提出的</a:t>
            </a:r>
            <a:r>
              <a:rPr lang="en-US" altLang="zh-CN" sz="1800" kern="100" dirty="0">
                <a:effectLst/>
                <a:latin typeface="Times New Roman" panose="02020603050405020304" pitchFamily="18" charset="0"/>
                <a:ea typeface="宋体" panose="02010600030101010101" pitchFamily="2" charset="-122"/>
                <a:cs typeface="Times New Roman (正文 CS 字体)"/>
              </a:rPr>
              <a:t>TTCM</a:t>
            </a:r>
            <a:r>
              <a:rPr lang="zh-CN" altLang="zh-CN" sz="1800" kern="100" dirty="0">
                <a:effectLst/>
                <a:latin typeface="Times New Roman" panose="02020603050405020304" pitchFamily="18" charset="0"/>
                <a:ea typeface="宋体" panose="02010600030101010101" pitchFamily="2" charset="-122"/>
                <a:cs typeface="Times New Roman (正文 CS 字体)"/>
              </a:rPr>
              <a:t>模型在时间序列变化趋势判别任务中具有良好的识别效果，能有效地区分具有相同变化趋势的时间序列数据。除应用于关键词词频相关时间序列的分析中，后续还可应用于引文数、发文数等科技情报领域的时间序列的挖掘与分析中。</a:t>
            </a:r>
          </a:p>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正文 CS 字体)"/>
              </a:rPr>
              <a:t>二、本研究对于</a:t>
            </a:r>
            <a:r>
              <a:rPr lang="en-US" altLang="zh-CN" sz="1800" kern="100" dirty="0">
                <a:effectLst/>
                <a:latin typeface="Times New Roman" panose="02020603050405020304" pitchFamily="18" charset="0"/>
                <a:ea typeface="宋体" panose="02010600030101010101" pitchFamily="2" charset="-122"/>
                <a:cs typeface="Times New Roman (正文 CS 字体)"/>
              </a:rPr>
              <a:t>TTCM</a:t>
            </a:r>
            <a:r>
              <a:rPr lang="zh-CN" altLang="zh-CN" sz="1800" kern="100" dirty="0">
                <a:effectLst/>
                <a:latin typeface="Times New Roman" panose="02020603050405020304" pitchFamily="18" charset="0"/>
                <a:ea typeface="宋体" panose="02010600030101010101" pitchFamily="2" charset="-122"/>
                <a:cs typeface="Times New Roman (正文 CS 字体)"/>
              </a:rPr>
              <a:t>模型的实现过程具有科学性。首先，本研究使用动态时间规整算法进行时间序列数据距离计算，一方面能揭示时间序列数据间的相位畸变和振幅差异，另一方面该算法支持不同维度的向量计算，即可完成对不同时间跨度时间序列的距离计算，增加了模型的鲁棒性；其次，本研究基于拉普拉斯矩阵费德勒（</a:t>
            </a:r>
            <a:r>
              <a:rPr lang="en-US" altLang="zh-CN" sz="1800" kern="100" dirty="0">
                <a:effectLst/>
                <a:latin typeface="Times New Roman" panose="02020603050405020304" pitchFamily="18" charset="0"/>
                <a:ea typeface="宋体" panose="02010600030101010101" pitchFamily="2" charset="-122"/>
                <a:cs typeface="Times New Roman (正文 CS 字体)"/>
              </a:rPr>
              <a:t>Fiedler</a:t>
            </a:r>
            <a:r>
              <a:rPr lang="zh-CN" altLang="zh-CN" sz="1800" kern="100" dirty="0">
                <a:effectLst/>
                <a:latin typeface="Times New Roman" panose="02020603050405020304" pitchFamily="18" charset="0"/>
                <a:ea typeface="宋体" panose="02010600030101010101" pitchFamily="2" charset="-122"/>
                <a:cs typeface="Times New Roman (正文 CS 字体)"/>
              </a:rPr>
              <a:t>）向量进行谱聚类参数选择，避免人为设定的主观性；最后，本研究借助</a:t>
            </a:r>
            <a:r>
              <a:rPr lang="en-US" altLang="zh-CN" sz="1800" kern="100" dirty="0">
                <a:effectLst/>
                <a:latin typeface="Times New Roman" panose="02020603050405020304" pitchFamily="18" charset="0"/>
                <a:ea typeface="宋体" panose="02010600030101010101" pitchFamily="2" charset="-122"/>
                <a:cs typeface="Times New Roman (正文 CS 字体)"/>
              </a:rPr>
              <a:t>Spark</a:t>
            </a:r>
            <a:r>
              <a:rPr lang="zh-CN" altLang="zh-CN" sz="1800" kern="100" dirty="0">
                <a:effectLst/>
                <a:latin typeface="Times New Roman" panose="02020603050405020304" pitchFamily="18" charset="0"/>
                <a:ea typeface="宋体" panose="02010600030101010101" pitchFamily="2" charset="-122"/>
                <a:cs typeface="Times New Roman (正文 CS 字体)"/>
              </a:rPr>
              <a:t>框架实现了模型的分布式计算，提高了算法效率。</a:t>
            </a:r>
          </a:p>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正文 CS 字体)"/>
              </a:rPr>
              <a:t>三、本研究基于</a:t>
            </a:r>
            <a:r>
              <a:rPr lang="en-US" altLang="zh-CN" sz="1800" kern="100" dirty="0">
                <a:effectLst/>
                <a:latin typeface="Times New Roman" panose="02020603050405020304" pitchFamily="18" charset="0"/>
                <a:ea typeface="宋体" panose="02010600030101010101" pitchFamily="2" charset="-122"/>
                <a:cs typeface="Times New Roman (正文 CS 字体)"/>
              </a:rPr>
              <a:t>TTCM</a:t>
            </a:r>
            <a:r>
              <a:rPr lang="zh-CN" altLang="zh-CN" sz="1800" kern="100" dirty="0">
                <a:effectLst/>
                <a:latin typeface="Times New Roman" panose="02020603050405020304" pitchFamily="18" charset="0"/>
                <a:ea typeface="宋体" panose="02010600030101010101" pitchFamily="2" charset="-122"/>
                <a:cs typeface="Times New Roman (正文 CS 字体)"/>
              </a:rPr>
              <a:t>模型对关键词词频时间序列进行了分析，从中识别出了突然爆发的新兴词、高频波动的标签词、波动上升的热点词和呈下降趋势的淡出词。进一步加入时间因素，通过对时间加权的关键词词频时间序列的分析，强化了关键词的上升和下降趋势，为科技情报分析提供了一种新的思路。</a:t>
            </a:r>
          </a:p>
          <a:p>
            <a:endParaRPr kumimoji="1" lang="en-US" altLang="zh-CN" dirty="0"/>
          </a:p>
        </p:txBody>
      </p:sp>
    </p:spTree>
    <p:extLst>
      <p:ext uri="{BB962C8B-B14F-4D97-AF65-F5344CB8AC3E}">
        <p14:creationId xmlns:p14="http://schemas.microsoft.com/office/powerpoint/2010/main" val="1276386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dirty="0">
                <a:effectLst/>
                <a:latin typeface="Times New Roman" panose="02020603050405020304" pitchFamily="18" charset="0"/>
                <a:ea typeface="宋体" panose="02010600030101010101" pitchFamily="2" charset="-122"/>
                <a:cs typeface="Times New Roman (正文 CS 字体)"/>
              </a:rPr>
              <a:t>呈几何级数增长的规模庞大的科技文献正对科研人员准确把握特定学科的知识结构、及时追踪相关领域的学术前沿和研究热点带来了全新的挑战</a:t>
            </a:r>
            <a:r>
              <a:rPr lang="en-US" altLang="zh-CN" sz="1800" baseline="30000" dirty="0">
                <a:effectLst/>
                <a:latin typeface="Times New Roman" panose="02020603050405020304" pitchFamily="18" charset="0"/>
                <a:ea typeface="宋体" panose="02010600030101010101" pitchFamily="2" charset="-122"/>
                <a:cs typeface="Times New Roman (正文 CS 字体)"/>
              </a:rPr>
              <a:t>[3–5]</a:t>
            </a:r>
            <a:r>
              <a:rPr lang="zh-CN" altLang="zh-CN" sz="1800" dirty="0">
                <a:effectLst/>
                <a:latin typeface="Times New Roman" panose="02020603050405020304" pitchFamily="18" charset="0"/>
                <a:ea typeface="宋体" panose="02010600030101010101" pitchFamily="2" charset="-122"/>
                <a:cs typeface="Times New Roman (正文 CS 字体)"/>
              </a:rPr>
              <a:t>。但与此同时，这种科研环境为学科发展动态的全方位分析、领域知识的深入挖掘积累了海量优质的科学数据，特别是机器学习、大数据计算等技术的发展也为数据驱动视角下更加智能化、自动化的知识发现创造了新的研究条件</a:t>
            </a:r>
            <a:endParaRPr lang="en-US" altLang="zh-CN" sz="1800" dirty="0">
              <a:effectLst/>
              <a:latin typeface="Times New Roman" panose="02020603050405020304" pitchFamily="18" charset="0"/>
              <a:ea typeface="宋体" panose="02010600030101010101" pitchFamily="2" charset="-122"/>
              <a:cs typeface="Times New Roman (正文 CS 字体)"/>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dirty="0">
                <a:solidFill>
                  <a:schemeClr val="tx1">
                    <a:lumMod val="75000"/>
                    <a:lumOff val="25000"/>
                  </a:schemeClr>
                </a:solidFill>
              </a:rPr>
              <a:t>关键词，作为科学文献基本的语义功能单元，通常是文章研究内容和学术观点的高度浓缩。基于关键词的分析对于理解学科结构，获取知识发现具有重要意义。</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一般而言，关键词词频可以被用于衡量研究主题的热度和活跃度</a:t>
            </a:r>
            <a:r>
              <a:rPr lang="en-US" altLang="zh-CN" sz="1800" baseline="30000" dirty="0">
                <a:solidFill>
                  <a:srgbClr val="000000"/>
                </a:solidFill>
                <a:effectLst/>
                <a:latin typeface="Times New Roman" panose="02020603050405020304" pitchFamily="18" charset="0"/>
                <a:ea typeface="宋体" panose="02010600030101010101" pitchFamily="2" charset="-122"/>
                <a:cs typeface="Times New Roman (正文 CS 字体)"/>
              </a:rPr>
              <a:t>[6,13]</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，而其时间趋势更是能够有效地揭示相关主题的发展动态</a:t>
            </a:r>
            <a:r>
              <a:rPr lang="en-US" altLang="zh-CN" sz="1800" baseline="30000" dirty="0">
                <a:solidFill>
                  <a:srgbClr val="000000"/>
                </a:solidFill>
                <a:effectLst/>
                <a:latin typeface="Times New Roman" panose="02020603050405020304" pitchFamily="18" charset="0"/>
                <a:ea typeface="宋体" panose="02010600030101010101" pitchFamily="2" charset="-122"/>
                <a:cs typeface="Times New Roman (正文 CS 字体)"/>
              </a:rPr>
              <a:t>[14,15]</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a:t>
            </a:r>
            <a:r>
              <a:rPr lang="zh-CN" altLang="zh-CN" dirty="0">
                <a:effectLst/>
              </a:rPr>
              <a:t> </a:t>
            </a:r>
            <a:endParaRPr kumimoji="1" lang="zh-CN" altLang="en-US" sz="1200" dirty="0">
              <a:solidFill>
                <a:schemeClr val="tx1">
                  <a:lumMod val="75000"/>
                  <a:lumOff val="25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solidFill>
                  <a:srgbClr val="000000"/>
                </a:solidFill>
                <a:effectLst/>
                <a:latin typeface="Times New Roman" panose="02020603050405020304" pitchFamily="18" charset="0"/>
                <a:ea typeface="宋体" panose="02010600030101010101" pitchFamily="2" charset="-122"/>
                <a:cs typeface="Times New Roman (正文 CS 字体)"/>
              </a:rPr>
              <a:t>一</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些研究通过词频统计，对高频词、新词留存率、时间序列趋势等展开分析以理解特定学科的热点、前沿及它们的变化</a:t>
            </a:r>
            <a:r>
              <a:rPr lang="en-US" altLang="zh-CN" sz="1800" baseline="30000" dirty="0">
                <a:solidFill>
                  <a:srgbClr val="000000"/>
                </a:solidFill>
                <a:effectLst/>
                <a:latin typeface="Times New Roman" panose="02020603050405020304" pitchFamily="18" charset="0"/>
                <a:ea typeface="宋体" panose="02010600030101010101" pitchFamily="2" charset="-122"/>
                <a:cs typeface="Times New Roman (正文 CS 字体)"/>
              </a:rPr>
              <a:t>[16,6]</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，而它们往往依赖于专家知识的介入，需要研究人员对词频序列的时间趋势进行人工判读。虽然也有部分学者通过</a:t>
            </a:r>
            <a:r>
              <a:rPr lang="en-US"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Man-Kendall</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检验等统计检验法</a:t>
            </a:r>
            <a:r>
              <a:rPr lang="en-US" altLang="zh-CN" sz="1800" baseline="30000" dirty="0">
                <a:solidFill>
                  <a:srgbClr val="000000"/>
                </a:solidFill>
                <a:effectLst/>
                <a:latin typeface="Times New Roman" panose="02020603050405020304" pitchFamily="18" charset="0"/>
                <a:ea typeface="宋体" panose="02010600030101010101" pitchFamily="2" charset="-122"/>
                <a:cs typeface="Times New Roman (正文 CS 字体)"/>
              </a:rPr>
              <a:t>[17]</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，以及近邻传播算法等曲线聚类方法以（半）自动化的方式对关键词词频序列的时间趋势进行了分析</a:t>
            </a:r>
            <a:r>
              <a:rPr lang="en-US" altLang="zh-CN" sz="1800" baseline="30000" dirty="0">
                <a:solidFill>
                  <a:srgbClr val="000000"/>
                </a:solidFill>
                <a:effectLst/>
                <a:latin typeface="Times New Roman" panose="02020603050405020304" pitchFamily="18" charset="0"/>
                <a:ea typeface="宋体" panose="02010600030101010101" pitchFamily="2" charset="-122"/>
                <a:cs typeface="Times New Roman (正文 CS 字体)"/>
              </a:rPr>
              <a:t>[18]</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，但他们</a:t>
            </a:r>
            <a:r>
              <a:rPr lang="zh-CN" altLang="zh-CN" sz="1800" dirty="0">
                <a:effectLst/>
                <a:latin typeface="Times New Roman" panose="02020603050405020304" pitchFamily="18" charset="0"/>
                <a:ea typeface="宋体" panose="02010600030101010101" pitchFamily="2" charset="-122"/>
                <a:cs typeface="Times New Roman (正文 CS 字体)"/>
              </a:rPr>
              <a:t>大多仅使用了小规模的科学数据且所识别出的演化模式也较为单一，从而未能对特定学科全量关键词及其相互关联实现全面分析。</a:t>
            </a:r>
            <a:r>
              <a:rPr lang="zh-CN" altLang="zh-CN" dirty="0">
                <a:effectLst/>
              </a:rPr>
              <a:t> </a:t>
            </a:r>
            <a:endParaRPr kumimoji="1" lang="zh-CN" altLang="en-US" dirty="0"/>
          </a:p>
        </p:txBody>
      </p:sp>
    </p:spTree>
    <p:extLst>
      <p:ext uri="{BB962C8B-B14F-4D97-AF65-F5344CB8AC3E}">
        <p14:creationId xmlns:p14="http://schemas.microsoft.com/office/powerpoint/2010/main" val="179493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考虑到</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在一段时间窗口内的关键词词频变化是一类典型的时间序列</a:t>
            </a:r>
            <a:r>
              <a:rPr lang="en-US" altLang="zh-CN" sz="1800" baseline="30000" dirty="0">
                <a:solidFill>
                  <a:srgbClr val="000000"/>
                </a:solidFill>
                <a:effectLst/>
                <a:latin typeface="Times New Roman" panose="02020603050405020304" pitchFamily="18" charset="0"/>
                <a:ea typeface="宋体" panose="02010600030101010101" pitchFamily="2" charset="-122"/>
                <a:cs typeface="Times New Roman (正文 CS 字体)"/>
              </a:rPr>
              <a:t>[19,20]</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，因此可以借助时间趋势聚类模型对关键词词频的时序变化趋势进行分析。之后，通过检测关键词词频的爆发、增长、骤降、下降等时间趋势便能够对学科领域知识结构的变化进行揭示了。</a:t>
            </a:r>
            <a:r>
              <a:rPr lang="zh-CN" altLang="zh-CN" dirty="0">
                <a:effectLst/>
              </a:rPr>
              <a:t> </a:t>
            </a:r>
            <a:endParaRPr kumimoji="1" lang="zh-CN" altLang="en-US" dirty="0"/>
          </a:p>
        </p:txBody>
      </p:sp>
    </p:spTree>
    <p:extLst>
      <p:ext uri="{BB962C8B-B14F-4D97-AF65-F5344CB8AC3E}">
        <p14:creationId xmlns:p14="http://schemas.microsoft.com/office/powerpoint/2010/main" val="9615741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3460549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zh-CN" sz="1800" dirty="0">
                <a:effectLst/>
                <a:latin typeface="Times New Roman" panose="02020603050405020304" pitchFamily="18" charset="0"/>
                <a:ea typeface="宋体" panose="02010600030101010101" pitchFamily="2" charset="-122"/>
                <a:cs typeface="Times New Roman (正文 CS 字体)"/>
              </a:rPr>
              <a:t>本研究提出了一种基于谱聚类的</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时间序列趋势聚类模型</a:t>
            </a:r>
            <a:r>
              <a:rPr lang="en-US" altLang="zh-CN" sz="1800" dirty="0">
                <a:effectLst/>
                <a:latin typeface="Times New Roman" panose="02020603050405020304" pitchFamily="18" charset="0"/>
                <a:ea typeface="宋体" panose="02010600030101010101" pitchFamily="2" charset="-122"/>
                <a:cs typeface="Times New Roman (正文 CS 字体)"/>
              </a:rPr>
              <a:t>TTCM</a:t>
            </a:r>
            <a:r>
              <a:rPr lang="zh-CN" altLang="zh-CN" sz="1800" dirty="0">
                <a:effectLst/>
                <a:latin typeface="Times New Roman" panose="02020603050405020304" pitchFamily="18" charset="0"/>
                <a:ea typeface="宋体" panose="02010600030101010101" pitchFamily="2" charset="-122"/>
                <a:cs typeface="Times New Roman (正文 CS 字体)"/>
              </a:rPr>
              <a:t>对关键词词频时间序列进行分析，</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正文 CS 字体)"/>
              </a:rPr>
              <a:t>并基于</a:t>
            </a:r>
            <a:r>
              <a:rPr lang="en-US" altLang="zh-CN" sz="1800" dirty="0">
                <a:effectLst/>
                <a:latin typeface="Times New Roman" panose="02020603050405020304" pitchFamily="18" charset="0"/>
                <a:ea typeface="宋体" panose="02010600030101010101" pitchFamily="2" charset="-122"/>
                <a:cs typeface="Times New Roman (正文 CS 字体)"/>
              </a:rPr>
              <a:t>Spark</a:t>
            </a:r>
            <a:r>
              <a:rPr lang="zh-CN" altLang="zh-CN" sz="1800" dirty="0">
                <a:effectLst/>
                <a:latin typeface="Times New Roman" panose="02020603050405020304" pitchFamily="18" charset="0"/>
                <a:ea typeface="宋体" panose="02010600030101010101" pitchFamily="2" charset="-122"/>
                <a:cs typeface="Times New Roman (正文 CS 字体)"/>
              </a:rPr>
              <a:t>框架进行了模型实现，其算法流程如图</a:t>
            </a:r>
            <a:r>
              <a:rPr lang="en-US" altLang="zh-CN" sz="1800" dirty="0">
                <a:effectLst/>
                <a:latin typeface="Times New Roman" panose="02020603050405020304" pitchFamily="18" charset="0"/>
                <a:ea typeface="宋体" panose="02010600030101010101" pitchFamily="2" charset="-122"/>
                <a:cs typeface="Times New Roman (正文 CS 字体)"/>
              </a:rPr>
              <a:t>1</a:t>
            </a:r>
            <a:r>
              <a:rPr lang="zh-CN" altLang="zh-CN" sz="1800" dirty="0">
                <a:effectLst/>
                <a:latin typeface="Times New Roman" panose="02020603050405020304" pitchFamily="18" charset="0"/>
                <a:ea typeface="宋体" panose="02010600030101010101" pitchFamily="2" charset="-122"/>
                <a:cs typeface="Times New Roman (正文 CS 字体)"/>
              </a:rPr>
              <a:t>所示。根据检索需求，完成对于学科领域关键词的采集和预处理后，统计各时段的关键词词频即得到了术语词频的时间序列数据。图</a:t>
            </a:r>
            <a:r>
              <a:rPr lang="en-US" altLang="zh-CN" sz="1800" dirty="0">
                <a:effectLst/>
                <a:latin typeface="Times New Roman" panose="02020603050405020304" pitchFamily="18" charset="0"/>
                <a:ea typeface="宋体" panose="02010600030101010101" pitchFamily="2" charset="-122"/>
                <a:cs typeface="Times New Roman (正文 CS 字体)"/>
              </a:rPr>
              <a:t>1</a:t>
            </a:r>
            <a:r>
              <a:rPr lang="zh-CN" altLang="zh-CN" sz="1800" dirty="0">
                <a:effectLst/>
                <a:latin typeface="Times New Roman" panose="02020603050405020304" pitchFamily="18" charset="0"/>
                <a:ea typeface="宋体" panose="02010600030101010101" pitchFamily="2" charset="-122"/>
                <a:cs typeface="Times New Roman (正文 CS 字体)"/>
              </a:rPr>
              <a:t>中的步骤</a:t>
            </a:r>
            <a:r>
              <a:rPr lang="en-US" altLang="zh-CN" sz="1800" dirty="0">
                <a:effectLst/>
                <a:latin typeface="Times New Roman" panose="02020603050405020304" pitchFamily="18" charset="0"/>
                <a:ea typeface="宋体" panose="02010600030101010101" pitchFamily="2" charset="-122"/>
                <a:cs typeface="Times New Roman (正文 CS 字体)"/>
              </a:rPr>
              <a:t>1-3</a:t>
            </a:r>
            <a:r>
              <a:rPr lang="zh-CN" altLang="zh-CN" sz="1800" dirty="0">
                <a:effectLst/>
                <a:latin typeface="Times New Roman" panose="02020603050405020304" pitchFamily="18" charset="0"/>
                <a:ea typeface="宋体" panose="02010600030101010101" pitchFamily="2" charset="-122"/>
                <a:cs typeface="Times New Roman (正文 CS 字体)"/>
              </a:rPr>
              <a:t>是对术语词频的时间序列数据聚类的关键步骤，也是</a:t>
            </a:r>
            <a:r>
              <a:rPr lang="en-US" altLang="zh-CN" sz="1800" dirty="0">
                <a:effectLst/>
                <a:latin typeface="Times New Roman" panose="02020603050405020304" pitchFamily="18" charset="0"/>
                <a:ea typeface="宋体" panose="02010600030101010101" pitchFamily="2" charset="-122"/>
                <a:cs typeface="Times New Roman (正文 CS 字体)"/>
              </a:rPr>
              <a:t>TTCM</a:t>
            </a:r>
            <a:r>
              <a:rPr lang="zh-CN" altLang="zh-CN" sz="1800" dirty="0">
                <a:effectLst/>
                <a:latin typeface="Times New Roman" panose="02020603050405020304" pitchFamily="18" charset="0"/>
                <a:ea typeface="宋体" panose="02010600030101010101" pitchFamily="2" charset="-122"/>
                <a:cs typeface="Times New Roman (正文 CS 字体)"/>
              </a:rPr>
              <a:t>模型的算法核心。完成三个步骤可得到各时间序列的类别标签，进一步结合趋势规律的综合分析即可进行学科领域知识发现。</a:t>
            </a:r>
            <a:endParaRPr kumimoji="1" lang="zh-CN" altLang="en-US" dirty="0"/>
          </a:p>
        </p:txBody>
      </p:sp>
    </p:spTree>
    <p:extLst>
      <p:ext uri="{BB962C8B-B14F-4D97-AF65-F5344CB8AC3E}">
        <p14:creationId xmlns:p14="http://schemas.microsoft.com/office/powerpoint/2010/main" val="778927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DTW</a:t>
                </a:r>
                <a:r>
                  <a:rPr lang="zh-CN" altLang="zh-CN" sz="1200" kern="1200" dirty="0">
                    <a:solidFill>
                      <a:schemeClr val="tx1"/>
                    </a:solidFill>
                    <a:effectLst/>
                    <a:latin typeface="+mn-lt"/>
                    <a:ea typeface="+mn-ea"/>
                    <a:cs typeface="+mn-cs"/>
                  </a:rPr>
                  <a:t>的基本思想在于寻找两个序列的最优对应关系，得到两个序列间的最佳匹配以确定其相似程度，其匹配原理如图所示。</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Times New Roman" panose="02020603050405020304" pitchFamily="18" charset="0"/>
                    <a:ea typeface="宋体" panose="02010600030101010101" pitchFamily="2" charset="-122"/>
                    <a:cs typeface="Times New Roman (正文 CS 字体)"/>
                  </a:rPr>
                  <a:t>式中，</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正文 CS 字体)"/>
                          </a:rPr>
                        </m:ctrlPr>
                      </m:sSubPr>
                      <m:e>
                        <m:r>
                          <a:rPr lang="en-US" altLang="zh-CN" sz="1800" i="1" kern="100">
                            <a:effectLst/>
                            <a:latin typeface="Cambria Math" panose="02040503050406030204" pitchFamily="18" charset="0"/>
                            <a:ea typeface="宋体" panose="02010600030101010101" pitchFamily="2" charset="-122"/>
                            <a:cs typeface="Times New Roman (正文 CS 字体)"/>
                          </a:rPr>
                          <m:t>𝑤</m:t>
                        </m:r>
                      </m:e>
                      <m:sub>
                        <m:r>
                          <a:rPr lang="en-US" altLang="zh-CN" sz="1800" i="1" kern="100">
                            <a:effectLst/>
                            <a:latin typeface="Cambria Math" panose="02040503050406030204" pitchFamily="18" charset="0"/>
                            <a:ea typeface="宋体" panose="02010600030101010101" pitchFamily="2" charset="-122"/>
                            <a:cs typeface="Times New Roman (正文 CS 字体)"/>
                          </a:rPr>
                          <m:t>𝑘</m:t>
                        </m:r>
                      </m:sub>
                    </m:sSub>
                    <m:r>
                      <a:rPr lang="en-US" altLang="zh-CN" sz="1800" kern="100">
                        <a:effectLst/>
                        <a:latin typeface="Cambria Math" panose="02040503050406030204" pitchFamily="18" charset="0"/>
                        <a:ea typeface="宋体" panose="02010600030101010101" pitchFamily="2" charset="-122"/>
                        <a:cs typeface="Times New Roman (正文 CS 字体)"/>
                      </a:rPr>
                      <m:t>=(</m:t>
                    </m:r>
                    <m:r>
                      <a:rPr lang="en-US" altLang="zh-CN" sz="1800" i="1" kern="100">
                        <a:effectLst/>
                        <a:latin typeface="Cambria Math" panose="02040503050406030204" pitchFamily="18" charset="0"/>
                        <a:ea typeface="宋体" panose="02010600030101010101" pitchFamily="2" charset="-122"/>
                        <a:cs typeface="Times New Roman (正文 CS 字体)"/>
                      </a:rPr>
                      <m:t>𝑖</m:t>
                    </m:r>
                    <m:r>
                      <a:rPr lang="en-US" altLang="zh-CN" sz="1800" kern="100">
                        <a:effectLst/>
                        <a:latin typeface="Cambria Math" panose="02040503050406030204" pitchFamily="18" charset="0"/>
                        <a:ea typeface="宋体" panose="02010600030101010101" pitchFamily="2" charset="-122"/>
                        <a:cs typeface="Times New Roman (正文 CS 字体)"/>
                      </a:rPr>
                      <m:t>,</m:t>
                    </m:r>
                    <m:r>
                      <a:rPr lang="en-US" altLang="zh-CN" sz="1800" i="1" kern="100">
                        <a:effectLst/>
                        <a:latin typeface="Cambria Math" panose="02040503050406030204" pitchFamily="18" charset="0"/>
                        <a:ea typeface="宋体" panose="02010600030101010101" pitchFamily="2" charset="-122"/>
                        <a:cs typeface="Times New Roman (正文 CS 字体)"/>
                      </a:rPr>
                      <m:t>𝑗</m:t>
                    </m:r>
                    <m:r>
                      <a:rPr lang="en-US" altLang="zh-CN" sz="1800" kern="100">
                        <a:effectLst/>
                        <a:latin typeface="Cambria Math" panose="02040503050406030204" pitchFamily="18" charset="0"/>
                        <a:ea typeface="宋体" panose="02010600030101010101" pitchFamily="2" charset="-122"/>
                        <a:cs typeface="Times New Roman (正文 CS 字体)"/>
                      </a:rPr>
                      <m:t>)</m:t>
                    </m:r>
                  </m:oMath>
                </a14:m>
                <a:r>
                  <a:rPr lang="zh-CN" altLang="zh-CN" sz="1800" kern="100" dirty="0">
                    <a:effectLst/>
                    <a:latin typeface="Times New Roman" panose="02020603050405020304" pitchFamily="18" charset="0"/>
                    <a:ea typeface="宋体" panose="02010600030101010101" pitchFamily="2" charset="-122"/>
                    <a:cs typeface="Times New Roman (正文 CS 字体)"/>
                  </a:rPr>
                  <a:t>表示第</a:t>
                </a:r>
                <a:r>
                  <a:rPr lang="en-US" altLang="zh-CN" sz="1800" kern="100" dirty="0">
                    <a:effectLst/>
                    <a:latin typeface="Times New Roman" panose="02020603050405020304" pitchFamily="18" charset="0"/>
                    <a:ea typeface="宋体" panose="02010600030101010101" pitchFamily="2" charset="-122"/>
                    <a:cs typeface="Times New Roman (正文 CS 字体)"/>
                  </a:rPr>
                  <a:t>k</a:t>
                </a:r>
                <a:r>
                  <a:rPr lang="zh-CN" altLang="zh-CN" sz="1800" kern="100" dirty="0">
                    <a:effectLst/>
                    <a:latin typeface="Times New Roman" panose="02020603050405020304" pitchFamily="18" charset="0"/>
                    <a:ea typeface="宋体" panose="02010600030101010101" pitchFamily="2" charset="-122"/>
                    <a:cs typeface="Times New Roman (正文 CS 字体)"/>
                  </a:rPr>
                  <a:t>条路径中序列</a:t>
                </a:r>
                <a:r>
                  <a:rPr lang="en-US" altLang="zh-CN" sz="1800" kern="100" dirty="0">
                    <a:effectLst/>
                    <a:latin typeface="Times New Roman" panose="02020603050405020304" pitchFamily="18" charset="0"/>
                    <a:ea typeface="宋体" panose="02010600030101010101" pitchFamily="2" charset="-122"/>
                    <a:cs typeface="Times New Roman (正文 CS 字体)"/>
                  </a:rPr>
                  <a:t>X</a:t>
                </a:r>
                <a:r>
                  <a:rPr lang="zh-CN" altLang="zh-CN" sz="1800" kern="100" dirty="0">
                    <a:effectLst/>
                    <a:latin typeface="Times New Roman" panose="02020603050405020304" pitchFamily="18" charset="0"/>
                    <a:ea typeface="宋体" panose="02010600030101010101" pitchFamily="2" charset="-122"/>
                    <a:cs typeface="Times New Roman (正文 CS 字体)"/>
                  </a:rPr>
                  <a:t>的第</a:t>
                </a:r>
                <a:r>
                  <a:rPr lang="en-US" altLang="zh-CN" sz="1800" kern="100" dirty="0" err="1">
                    <a:effectLst/>
                    <a:latin typeface="Times New Roman" panose="02020603050405020304" pitchFamily="18" charset="0"/>
                    <a:ea typeface="宋体" panose="02010600030101010101" pitchFamily="2" charset="-122"/>
                    <a:cs typeface="Times New Roman (正文 CS 字体)"/>
                  </a:rPr>
                  <a:t>i</a:t>
                </a:r>
                <a:r>
                  <a:rPr lang="zh-CN" altLang="zh-CN" sz="1800" kern="100" dirty="0">
                    <a:effectLst/>
                    <a:latin typeface="Times New Roman" panose="02020603050405020304" pitchFamily="18" charset="0"/>
                    <a:ea typeface="宋体" panose="02010600030101010101" pitchFamily="2" charset="-122"/>
                    <a:cs typeface="Times New Roman (正文 CS 字体)"/>
                  </a:rPr>
                  <a:t>个数据点与序列</a:t>
                </a:r>
                <a:r>
                  <a:rPr lang="en-US" altLang="zh-CN" sz="1800" kern="100" dirty="0">
                    <a:effectLst/>
                    <a:latin typeface="Times New Roman" panose="02020603050405020304" pitchFamily="18" charset="0"/>
                    <a:ea typeface="宋体" panose="02010600030101010101" pitchFamily="2" charset="-122"/>
                    <a:cs typeface="Times New Roman (正文 CS 字体)"/>
                  </a:rPr>
                  <a:t>Y</a:t>
                </a:r>
                <a:r>
                  <a:rPr lang="zh-CN" altLang="zh-CN" sz="1800" kern="100" dirty="0">
                    <a:effectLst/>
                    <a:latin typeface="Times New Roman" panose="02020603050405020304" pitchFamily="18" charset="0"/>
                    <a:ea typeface="宋体" panose="02010600030101010101" pitchFamily="2" charset="-122"/>
                    <a:cs typeface="Times New Roman (正文 CS 字体)"/>
                  </a:rPr>
                  <a:t>的第</a:t>
                </a:r>
                <a:r>
                  <a:rPr lang="en-US" altLang="zh-CN" sz="1800" kern="100" dirty="0">
                    <a:effectLst/>
                    <a:latin typeface="Times New Roman" panose="02020603050405020304" pitchFamily="18" charset="0"/>
                    <a:ea typeface="宋体" panose="02010600030101010101" pitchFamily="2" charset="-122"/>
                    <a:cs typeface="Times New Roman (正文 CS 字体)"/>
                  </a:rPr>
                  <a:t>j</a:t>
                </a:r>
                <a:r>
                  <a:rPr lang="zh-CN" altLang="zh-CN" sz="1800" kern="100" dirty="0">
                    <a:effectLst/>
                    <a:latin typeface="Times New Roman" panose="02020603050405020304" pitchFamily="18" charset="0"/>
                    <a:ea typeface="宋体" panose="02010600030101010101" pitchFamily="2" charset="-122"/>
                    <a:cs typeface="Times New Roman (正文 CS 字体)"/>
                  </a:rPr>
                  <a:t>个数据点是对应点，</a:t>
                </a:r>
                <a:r>
                  <a:rPr lang="en-US" altLang="zh-CN" sz="1800" kern="100" dirty="0">
                    <a:effectLst/>
                    <a:latin typeface="Times New Roman" panose="02020603050405020304" pitchFamily="18" charset="0"/>
                    <a:ea typeface="宋体" panose="02010600030101010101" pitchFamily="2" charset="-122"/>
                    <a:cs typeface="Times New Roman (正文 CS 字体)"/>
                  </a:rPr>
                  <a:t>W</a:t>
                </a:r>
                <a:r>
                  <a:rPr lang="zh-CN" altLang="zh-CN" sz="1800" kern="100" dirty="0">
                    <a:effectLst/>
                    <a:latin typeface="Times New Roman" panose="02020603050405020304" pitchFamily="18" charset="0"/>
                    <a:ea typeface="宋体" panose="02010600030101010101" pitchFamily="2" charset="-122"/>
                    <a:cs typeface="Times New Roman (正文 CS 字体)"/>
                  </a:rPr>
                  <a:t>为最优路径，能使得</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cs typeface="Times New Roman (正文 CS 字体)"/>
                      </a:rPr>
                      <m:t>𝐷</m:t>
                    </m:r>
                    <m:d>
                      <m:dPr>
                        <m:ctrlPr>
                          <a:rPr lang="zh-CN" altLang="zh-CN" sz="1800" i="1" kern="100">
                            <a:effectLst/>
                            <a:latin typeface="Cambria Math" panose="02040503050406030204" pitchFamily="18" charset="0"/>
                            <a:ea typeface="Cambria Math" panose="02040503050406030204" pitchFamily="18" charset="0"/>
                            <a:cs typeface="Times New Roman (正文 CS 字体)"/>
                          </a:rPr>
                        </m:ctrlPr>
                      </m:dPr>
                      <m:e>
                        <m:r>
                          <a:rPr lang="en-US" altLang="zh-CN" sz="1800" i="1" kern="100">
                            <a:effectLst/>
                            <a:latin typeface="Cambria Math" panose="02040503050406030204" pitchFamily="18" charset="0"/>
                            <a:ea typeface="宋体" panose="02010600030101010101" pitchFamily="2" charset="-122"/>
                            <a:cs typeface="Times New Roman (正文 CS 字体)"/>
                          </a:rPr>
                          <m:t>𝑋</m:t>
                        </m:r>
                        <m:r>
                          <a:rPr lang="en-US" altLang="zh-CN" sz="1800" kern="100">
                            <a:effectLst/>
                            <a:latin typeface="Cambria Math" panose="02040503050406030204" pitchFamily="18" charset="0"/>
                            <a:ea typeface="宋体" panose="02010600030101010101" pitchFamily="2" charset="-122"/>
                            <a:cs typeface="Times New Roman (正文 CS 字体)"/>
                          </a:rPr>
                          <m:t>,</m:t>
                        </m:r>
                        <m:r>
                          <a:rPr lang="en-US" altLang="zh-CN" sz="1800" i="1" kern="100">
                            <a:effectLst/>
                            <a:latin typeface="Cambria Math" panose="02040503050406030204" pitchFamily="18" charset="0"/>
                            <a:ea typeface="宋体" panose="02010600030101010101" pitchFamily="2" charset="-122"/>
                            <a:cs typeface="Times New Roman (正文 CS 字体)"/>
                          </a:rPr>
                          <m:t>𝑌</m:t>
                        </m:r>
                      </m:e>
                    </m:d>
                  </m:oMath>
                </a14:m>
                <a:r>
                  <a:rPr lang="zh-CN" altLang="zh-CN" sz="1800" kern="100" dirty="0">
                    <a:effectLst/>
                    <a:latin typeface="Times New Roman" panose="02020603050405020304" pitchFamily="18" charset="0"/>
                    <a:ea typeface="宋体" panose="02010600030101010101" pitchFamily="2" charset="-122"/>
                    <a:cs typeface="Times New Roman (正文 CS 字体)"/>
                  </a:rPr>
                  <a:t>的值最小。</a:t>
                </a:r>
              </a:p>
              <a:p>
                <a:endParaRPr lang="zh-CN" altLang="zh-CN" sz="1200" kern="1200" dirty="0">
                  <a:solidFill>
                    <a:schemeClr val="tx1"/>
                  </a:solidFill>
                  <a:effectLst/>
                  <a:latin typeface="+mn-lt"/>
                  <a:ea typeface="+mn-ea"/>
                  <a:cs typeface="+mn-cs"/>
                </a:endParaRPr>
              </a:p>
              <a:p>
                <a:endParaRPr kumimoji="1" lang="zh-CN" altLang="en-US"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向量内积反映了向量</a:t>
                </a:r>
                <a:r>
                  <a:rPr lang="en-US" altLang="zh-CN" sz="1200" i="0" kern="1200">
                    <a:solidFill>
                      <a:schemeClr val="tx1"/>
                    </a:solidFill>
                    <a:effectLst/>
                    <a:latin typeface="+mn-lt"/>
                    <a:ea typeface="+mn-ea"/>
                    <a:cs typeface="+mn-cs"/>
                  </a:rPr>
                  <a:t>𝑎 ,𝑏</a:t>
                </a:r>
                <a:r>
                  <a:rPr lang="zh-CN" altLang="zh-CN" sz="1200" kern="1200" dirty="0">
                    <a:solidFill>
                      <a:schemeClr val="tx1"/>
                    </a:solidFill>
                    <a:effectLst/>
                    <a:latin typeface="+mn-lt"/>
                    <a:ea typeface="+mn-ea"/>
                    <a:cs typeface="+mn-cs"/>
                  </a:rPr>
                  <a:t>之间的夹角</a:t>
                </a:r>
                <a:r>
                  <a:rPr lang="en-US" altLang="zh-CN" sz="1200" i="0" kern="1200">
                    <a:solidFill>
                      <a:schemeClr val="tx1"/>
                    </a:solidFill>
                    <a:effectLst/>
                    <a:latin typeface="+mn-lt"/>
                    <a:ea typeface="+mn-ea"/>
                    <a:cs typeface="+mn-cs"/>
                  </a:rPr>
                  <a:t>𝜃</a:t>
                </a:r>
                <a:r>
                  <a:rPr lang="zh-CN" altLang="zh-CN" sz="1200" kern="1200" dirty="0">
                    <a:solidFill>
                      <a:schemeClr val="tx1"/>
                    </a:solidFill>
                    <a:effectLst/>
                    <a:latin typeface="+mn-lt"/>
                    <a:ea typeface="+mn-ea"/>
                    <a:cs typeface="+mn-cs"/>
                  </a:rPr>
                  <a:t>的大小，即</a:t>
                </a:r>
                <a:r>
                  <a:rPr lang="en-US" altLang="zh-CN" sz="1200" i="0" kern="1200">
                    <a:solidFill>
                      <a:schemeClr val="tx1"/>
                    </a:solidFill>
                    <a:effectLst/>
                    <a:latin typeface="+mn-lt"/>
                    <a:ea typeface="+mn-ea"/>
                    <a:cs typeface="+mn-cs"/>
                  </a:rPr>
                  <a:t>&lt;𝑎,𝑏&gt;=∥𝑎∥∙∥𝑏∥𝑐𝑜𝑠𝜃</a:t>
                </a:r>
                <a:r>
                  <a:rPr lang="zh-CN" altLang="zh-CN" sz="1200" kern="1200" dirty="0">
                    <a:solidFill>
                      <a:schemeClr val="tx1"/>
                    </a:solidFill>
                    <a:effectLst/>
                    <a:latin typeface="+mn-lt"/>
                    <a:ea typeface="+mn-ea"/>
                    <a:cs typeface="+mn-cs"/>
                  </a:rPr>
                  <a:t>。夹角大小是反映两个向量相关或相似程度的一种数值指标，其余弦值即为通常表述的余弦相似度。类似的，矩阵内积即</a:t>
                </a:r>
                <a:r>
                  <a:rPr lang="en-US" altLang="zh-CN" sz="1200" kern="1200" dirty="0" err="1">
                    <a:solidFill>
                      <a:schemeClr val="tx1"/>
                    </a:solidFill>
                    <a:effectLst/>
                    <a:latin typeface="+mn-lt"/>
                    <a:ea typeface="+mn-ea"/>
                    <a:cs typeface="+mn-cs"/>
                  </a:rPr>
                  <a:t>Frobenius</a:t>
                </a:r>
                <a:r>
                  <a:rPr lang="zh-CN" altLang="zh-CN" sz="1200" kern="1200" dirty="0">
                    <a:solidFill>
                      <a:schemeClr val="tx1"/>
                    </a:solidFill>
                    <a:effectLst/>
                    <a:latin typeface="+mn-lt"/>
                    <a:ea typeface="+mn-ea"/>
                    <a:cs typeface="+mn-cs"/>
                  </a:rPr>
                  <a:t>内积反映了两个矩阵的夹角，而矩阵相似度也正是借助</a:t>
                </a:r>
                <a:r>
                  <a:rPr lang="en-US" altLang="zh-CN" sz="1200" kern="1200" dirty="0" err="1">
                    <a:solidFill>
                      <a:schemeClr val="tx1"/>
                    </a:solidFill>
                    <a:effectLst/>
                    <a:latin typeface="+mn-lt"/>
                    <a:ea typeface="+mn-ea"/>
                    <a:cs typeface="+mn-cs"/>
                  </a:rPr>
                  <a:t>Frobenius</a:t>
                </a:r>
                <a:r>
                  <a:rPr lang="zh-CN" altLang="zh-CN" sz="1200" kern="1200" dirty="0">
                    <a:solidFill>
                      <a:schemeClr val="tx1"/>
                    </a:solidFill>
                    <a:effectLst/>
                    <a:latin typeface="+mn-lt"/>
                    <a:ea typeface="+mn-ea"/>
                    <a:cs typeface="+mn-cs"/>
                  </a:rPr>
                  <a:t>内积来表征两个矩阵的相似程度。</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式中，</a:t>
                </a:r>
                <a:r>
                  <a:rPr lang="en-US" altLang="zh-CN" sz="1200" i="0" kern="1200">
                    <a:solidFill>
                      <a:schemeClr val="tx1"/>
                    </a:solidFill>
                    <a:effectLst/>
                    <a:latin typeface="+mn-lt"/>
                    <a:ea typeface="+mn-ea"/>
                    <a:cs typeface="+mn-cs"/>
                  </a:rPr>
                  <a:t>𝜃</a:t>
                </a:r>
                <a:r>
                  <a:rPr lang="zh-CN" altLang="zh-CN" sz="1200" kern="1200" dirty="0">
                    <a:solidFill>
                      <a:schemeClr val="tx1"/>
                    </a:solidFill>
                    <a:effectLst/>
                    <a:latin typeface="+mn-lt"/>
                    <a:ea typeface="+mn-ea"/>
                    <a:cs typeface="+mn-cs"/>
                  </a:rPr>
                  <a:t>为两个矩阵之间的夹角，</a:t>
                </a:r>
                <a:r>
                  <a:rPr lang="en-US" altLang="zh-CN" sz="1200" kern="1200" dirty="0">
                    <a:solidFill>
                      <a:schemeClr val="tx1"/>
                    </a:solidFill>
                    <a:effectLst/>
                    <a:latin typeface="+mn-lt"/>
                    <a:ea typeface="+mn-ea"/>
                    <a:cs typeface="+mn-cs"/>
                  </a:rPr>
                  <a:t>r</a:t>
                </a:r>
                <a:r>
                  <a:rPr lang="zh-CN" altLang="zh-CN" sz="1200" kern="1200" dirty="0">
                    <a:solidFill>
                      <a:schemeClr val="tx1"/>
                    </a:solidFill>
                    <a:effectLst/>
                    <a:latin typeface="+mn-lt"/>
                    <a:ea typeface="+mn-ea"/>
                    <a:cs typeface="+mn-cs"/>
                  </a:rPr>
                  <a:t>的值域为</a:t>
                </a:r>
                <a:r>
                  <a:rPr lang="en-US" altLang="zh-CN" sz="1200" kern="1200" dirty="0">
                    <a:solidFill>
                      <a:schemeClr val="tx1"/>
                    </a:solidFill>
                    <a:effectLst/>
                    <a:latin typeface="+mn-lt"/>
                    <a:ea typeface="+mn-ea"/>
                    <a:cs typeface="+mn-cs"/>
                  </a:rPr>
                  <a:t>[-1,1]</a:t>
                </a:r>
                <a:r>
                  <a:rPr lang="zh-CN" altLang="zh-CN" sz="1200" kern="1200" dirty="0">
                    <a:solidFill>
                      <a:schemeClr val="tx1"/>
                    </a:solidFill>
                    <a:effectLst/>
                    <a:latin typeface="+mn-lt"/>
                    <a:ea typeface="+mn-ea"/>
                    <a:cs typeface="+mn-cs"/>
                  </a:rPr>
                  <a:t>。当</a:t>
                </a:r>
                <a:r>
                  <a:rPr lang="en-US" altLang="zh-CN" sz="1200" kern="1200" dirty="0">
                    <a:solidFill>
                      <a:schemeClr val="tx1"/>
                    </a:solidFill>
                    <a:effectLst/>
                    <a:latin typeface="+mn-lt"/>
                    <a:ea typeface="+mn-ea"/>
                    <a:cs typeface="+mn-cs"/>
                  </a:rPr>
                  <a:t>r</a:t>
                </a:r>
                <a:r>
                  <a:rPr lang="zh-CN" altLang="zh-CN" sz="1200" kern="1200" dirty="0">
                    <a:solidFill>
                      <a:schemeClr val="tx1"/>
                    </a:solidFill>
                    <a:effectLst/>
                    <a:latin typeface="+mn-lt"/>
                    <a:ea typeface="+mn-ea"/>
                    <a:cs typeface="+mn-cs"/>
                  </a:rPr>
                  <a:t>越趋近于</a:t>
                </a:r>
                <a:r>
                  <a:rPr lang="en-US" altLang="zh-CN" sz="1200" kern="1200" dirty="0">
                    <a:solidFill>
                      <a:schemeClr val="tx1"/>
                    </a:solidFill>
                    <a:effectLst/>
                    <a:latin typeface="+mn-lt"/>
                    <a:ea typeface="+mn-ea"/>
                    <a:cs typeface="+mn-cs"/>
                  </a:rPr>
                  <a:t>1</a:t>
                </a:r>
                <a:r>
                  <a:rPr lang="zh-CN" altLang="zh-CN" sz="1200" kern="1200" dirty="0">
                    <a:solidFill>
                      <a:schemeClr val="tx1"/>
                    </a:solidFill>
                    <a:effectLst/>
                    <a:latin typeface="+mn-lt"/>
                    <a:ea typeface="+mn-ea"/>
                    <a:cs typeface="+mn-cs"/>
                  </a:rPr>
                  <a:t>，表明两个矩阵相似性越好；当</a:t>
                </a:r>
                <a:r>
                  <a:rPr lang="en-US" altLang="zh-CN" sz="1200" kern="1200" dirty="0">
                    <a:solidFill>
                      <a:schemeClr val="tx1"/>
                    </a:solidFill>
                    <a:effectLst/>
                    <a:latin typeface="+mn-lt"/>
                    <a:ea typeface="+mn-ea"/>
                    <a:cs typeface="+mn-cs"/>
                  </a:rPr>
                  <a:t>r</a:t>
                </a:r>
                <a:r>
                  <a:rPr lang="zh-CN" altLang="zh-CN" sz="1200" kern="1200" dirty="0">
                    <a:solidFill>
                      <a:schemeClr val="tx1"/>
                    </a:solidFill>
                    <a:effectLst/>
                    <a:latin typeface="+mn-lt"/>
                    <a:ea typeface="+mn-ea"/>
                    <a:cs typeface="+mn-cs"/>
                  </a:rPr>
                  <a:t>越趋近于</a:t>
                </a:r>
                <a:r>
                  <a:rPr lang="en-US" altLang="zh-CN" sz="1200" kern="1200" dirty="0">
                    <a:solidFill>
                      <a:schemeClr val="tx1"/>
                    </a:solidFill>
                    <a:effectLst/>
                    <a:latin typeface="+mn-lt"/>
                    <a:ea typeface="+mn-ea"/>
                    <a:cs typeface="+mn-cs"/>
                  </a:rPr>
                  <a:t>0</a:t>
                </a:r>
                <a:r>
                  <a:rPr lang="zh-CN" altLang="zh-CN" sz="1200" kern="1200" dirty="0">
                    <a:solidFill>
                      <a:schemeClr val="tx1"/>
                    </a:solidFill>
                    <a:effectLst/>
                    <a:latin typeface="+mn-lt"/>
                    <a:ea typeface="+mn-ea"/>
                    <a:cs typeface="+mn-cs"/>
                  </a:rPr>
                  <a:t>，表示两个矩阵越不相似；当</a:t>
                </a:r>
                <a:r>
                  <a:rPr lang="en-US" altLang="zh-CN" sz="1200" kern="1200" dirty="0">
                    <a:solidFill>
                      <a:schemeClr val="tx1"/>
                    </a:solidFill>
                    <a:effectLst/>
                    <a:latin typeface="+mn-lt"/>
                    <a:ea typeface="+mn-ea"/>
                    <a:cs typeface="+mn-cs"/>
                  </a:rPr>
                  <a:t>r</a:t>
                </a:r>
                <a:r>
                  <a:rPr lang="zh-CN" altLang="zh-CN" sz="1200" kern="1200" dirty="0">
                    <a:solidFill>
                      <a:schemeClr val="tx1"/>
                    </a:solidFill>
                    <a:effectLst/>
                    <a:latin typeface="+mn-lt"/>
                    <a:ea typeface="+mn-ea"/>
                    <a:cs typeface="+mn-cs"/>
                  </a:rPr>
                  <a:t>为负数时，物理意义上可以说是负相关，但在相似度计算中，负相关往往是无意义的，因而也将其设置为</a:t>
                </a:r>
                <a:r>
                  <a:rPr lang="en-US" altLang="zh-CN" sz="1200" kern="1200" dirty="0">
                    <a:solidFill>
                      <a:schemeClr val="tx1"/>
                    </a:solidFill>
                    <a:effectLst/>
                    <a:latin typeface="+mn-lt"/>
                    <a:ea typeface="+mn-ea"/>
                    <a:cs typeface="+mn-cs"/>
                  </a:rPr>
                  <a:t>0</a:t>
                </a:r>
                <a:r>
                  <a:rPr lang="zh-CN" altLang="zh-CN" sz="1200" kern="1200" dirty="0">
                    <a:solidFill>
                      <a:schemeClr val="tx1"/>
                    </a:solidFill>
                    <a:effectLst/>
                    <a:latin typeface="+mn-lt"/>
                    <a:ea typeface="+mn-ea"/>
                    <a:cs typeface="+mn-cs"/>
                  </a:rPr>
                  <a:t>，即不相似。</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a:p>
                <a:endParaRPr kumimoji="1" lang="zh-CN" altLang="en-US" dirty="0"/>
              </a:p>
            </p:txBody>
          </p:sp>
        </mc:Fallback>
      </mc:AlternateContent>
    </p:spTree>
    <p:extLst>
      <p:ext uri="{BB962C8B-B14F-4D97-AF65-F5344CB8AC3E}">
        <p14:creationId xmlns:p14="http://schemas.microsoft.com/office/powerpoint/2010/main" val="18489847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DTW</a:t>
                </a:r>
                <a:r>
                  <a:rPr lang="zh-CN" altLang="zh-CN" sz="1200" kern="1200" dirty="0">
                    <a:solidFill>
                      <a:schemeClr val="tx1"/>
                    </a:solidFill>
                    <a:effectLst/>
                    <a:latin typeface="+mn-lt"/>
                    <a:ea typeface="+mn-ea"/>
                    <a:cs typeface="+mn-cs"/>
                  </a:rPr>
                  <a:t>的基本思想在于寻找两个序列的最优对应关系，得到两个序列间的最佳匹配以确定其相似程度，其匹配原理如图所示。</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effectLst/>
                    <a:latin typeface="Times New Roman" panose="02020603050405020304" pitchFamily="18" charset="0"/>
                    <a:ea typeface="宋体" panose="02010600030101010101" pitchFamily="2" charset="-122"/>
                    <a:cs typeface="Times New Roman (正文 CS 字体)"/>
                  </a:rPr>
                  <a:t>式中，</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正文 CS 字体)"/>
                          </a:rPr>
                        </m:ctrlPr>
                      </m:sSubPr>
                      <m:e>
                        <m:r>
                          <a:rPr lang="en-US" altLang="zh-CN" sz="1800" i="1" kern="100">
                            <a:effectLst/>
                            <a:latin typeface="Cambria Math" panose="02040503050406030204" pitchFamily="18" charset="0"/>
                            <a:ea typeface="宋体" panose="02010600030101010101" pitchFamily="2" charset="-122"/>
                            <a:cs typeface="Times New Roman (正文 CS 字体)"/>
                          </a:rPr>
                          <m:t>𝑤</m:t>
                        </m:r>
                      </m:e>
                      <m:sub>
                        <m:r>
                          <a:rPr lang="en-US" altLang="zh-CN" sz="1800" i="1" kern="100">
                            <a:effectLst/>
                            <a:latin typeface="Cambria Math" panose="02040503050406030204" pitchFamily="18" charset="0"/>
                            <a:ea typeface="宋体" panose="02010600030101010101" pitchFamily="2" charset="-122"/>
                            <a:cs typeface="Times New Roman (正文 CS 字体)"/>
                          </a:rPr>
                          <m:t>𝑘</m:t>
                        </m:r>
                      </m:sub>
                    </m:sSub>
                    <m:r>
                      <a:rPr lang="en-US" altLang="zh-CN" sz="1800" kern="100">
                        <a:effectLst/>
                        <a:latin typeface="Cambria Math" panose="02040503050406030204" pitchFamily="18" charset="0"/>
                        <a:ea typeface="宋体" panose="02010600030101010101" pitchFamily="2" charset="-122"/>
                        <a:cs typeface="Times New Roman (正文 CS 字体)"/>
                      </a:rPr>
                      <m:t>=(</m:t>
                    </m:r>
                    <m:r>
                      <a:rPr lang="en-US" altLang="zh-CN" sz="1800" i="1" kern="100">
                        <a:effectLst/>
                        <a:latin typeface="Cambria Math" panose="02040503050406030204" pitchFamily="18" charset="0"/>
                        <a:ea typeface="宋体" panose="02010600030101010101" pitchFamily="2" charset="-122"/>
                        <a:cs typeface="Times New Roman (正文 CS 字体)"/>
                      </a:rPr>
                      <m:t>𝑖</m:t>
                    </m:r>
                    <m:r>
                      <a:rPr lang="en-US" altLang="zh-CN" sz="1800" kern="100">
                        <a:effectLst/>
                        <a:latin typeface="Cambria Math" panose="02040503050406030204" pitchFamily="18" charset="0"/>
                        <a:ea typeface="宋体" panose="02010600030101010101" pitchFamily="2" charset="-122"/>
                        <a:cs typeface="Times New Roman (正文 CS 字体)"/>
                      </a:rPr>
                      <m:t>,</m:t>
                    </m:r>
                    <m:r>
                      <a:rPr lang="en-US" altLang="zh-CN" sz="1800" i="1" kern="100">
                        <a:effectLst/>
                        <a:latin typeface="Cambria Math" panose="02040503050406030204" pitchFamily="18" charset="0"/>
                        <a:ea typeface="宋体" panose="02010600030101010101" pitchFamily="2" charset="-122"/>
                        <a:cs typeface="Times New Roman (正文 CS 字体)"/>
                      </a:rPr>
                      <m:t>𝑗</m:t>
                    </m:r>
                    <m:r>
                      <a:rPr lang="en-US" altLang="zh-CN" sz="1800" kern="100">
                        <a:effectLst/>
                        <a:latin typeface="Cambria Math" panose="02040503050406030204" pitchFamily="18" charset="0"/>
                        <a:ea typeface="宋体" panose="02010600030101010101" pitchFamily="2" charset="-122"/>
                        <a:cs typeface="Times New Roman (正文 CS 字体)"/>
                      </a:rPr>
                      <m:t>)</m:t>
                    </m:r>
                  </m:oMath>
                </a14:m>
                <a:r>
                  <a:rPr lang="zh-CN" altLang="zh-CN" sz="1800" kern="100" dirty="0">
                    <a:effectLst/>
                    <a:latin typeface="Times New Roman" panose="02020603050405020304" pitchFamily="18" charset="0"/>
                    <a:ea typeface="宋体" panose="02010600030101010101" pitchFamily="2" charset="-122"/>
                    <a:cs typeface="Times New Roman (正文 CS 字体)"/>
                  </a:rPr>
                  <a:t>表示第</a:t>
                </a:r>
                <a:r>
                  <a:rPr lang="en-US" altLang="zh-CN" sz="1800" kern="100" dirty="0">
                    <a:effectLst/>
                    <a:latin typeface="Times New Roman" panose="02020603050405020304" pitchFamily="18" charset="0"/>
                    <a:ea typeface="宋体" panose="02010600030101010101" pitchFamily="2" charset="-122"/>
                    <a:cs typeface="Times New Roman (正文 CS 字体)"/>
                  </a:rPr>
                  <a:t>k</a:t>
                </a:r>
                <a:r>
                  <a:rPr lang="zh-CN" altLang="zh-CN" sz="1800" kern="100" dirty="0">
                    <a:effectLst/>
                    <a:latin typeface="Times New Roman" panose="02020603050405020304" pitchFamily="18" charset="0"/>
                    <a:ea typeface="宋体" panose="02010600030101010101" pitchFamily="2" charset="-122"/>
                    <a:cs typeface="Times New Roman (正文 CS 字体)"/>
                  </a:rPr>
                  <a:t>条路径中序列</a:t>
                </a:r>
                <a:r>
                  <a:rPr lang="en-US" altLang="zh-CN" sz="1800" kern="100" dirty="0">
                    <a:effectLst/>
                    <a:latin typeface="Times New Roman" panose="02020603050405020304" pitchFamily="18" charset="0"/>
                    <a:ea typeface="宋体" panose="02010600030101010101" pitchFamily="2" charset="-122"/>
                    <a:cs typeface="Times New Roman (正文 CS 字体)"/>
                  </a:rPr>
                  <a:t>X</a:t>
                </a:r>
                <a:r>
                  <a:rPr lang="zh-CN" altLang="zh-CN" sz="1800" kern="100" dirty="0">
                    <a:effectLst/>
                    <a:latin typeface="Times New Roman" panose="02020603050405020304" pitchFamily="18" charset="0"/>
                    <a:ea typeface="宋体" panose="02010600030101010101" pitchFamily="2" charset="-122"/>
                    <a:cs typeface="Times New Roman (正文 CS 字体)"/>
                  </a:rPr>
                  <a:t>的第</a:t>
                </a:r>
                <a:r>
                  <a:rPr lang="en-US" altLang="zh-CN" sz="1800" kern="100" dirty="0" err="1">
                    <a:effectLst/>
                    <a:latin typeface="Times New Roman" panose="02020603050405020304" pitchFamily="18" charset="0"/>
                    <a:ea typeface="宋体" panose="02010600030101010101" pitchFamily="2" charset="-122"/>
                    <a:cs typeface="Times New Roman (正文 CS 字体)"/>
                  </a:rPr>
                  <a:t>i</a:t>
                </a:r>
                <a:r>
                  <a:rPr lang="zh-CN" altLang="zh-CN" sz="1800" kern="100" dirty="0">
                    <a:effectLst/>
                    <a:latin typeface="Times New Roman" panose="02020603050405020304" pitchFamily="18" charset="0"/>
                    <a:ea typeface="宋体" panose="02010600030101010101" pitchFamily="2" charset="-122"/>
                    <a:cs typeface="Times New Roman (正文 CS 字体)"/>
                  </a:rPr>
                  <a:t>个数据点与序列</a:t>
                </a:r>
                <a:r>
                  <a:rPr lang="en-US" altLang="zh-CN" sz="1800" kern="100" dirty="0">
                    <a:effectLst/>
                    <a:latin typeface="Times New Roman" panose="02020603050405020304" pitchFamily="18" charset="0"/>
                    <a:ea typeface="宋体" panose="02010600030101010101" pitchFamily="2" charset="-122"/>
                    <a:cs typeface="Times New Roman (正文 CS 字体)"/>
                  </a:rPr>
                  <a:t>Y</a:t>
                </a:r>
                <a:r>
                  <a:rPr lang="zh-CN" altLang="zh-CN" sz="1800" kern="100" dirty="0">
                    <a:effectLst/>
                    <a:latin typeface="Times New Roman" panose="02020603050405020304" pitchFamily="18" charset="0"/>
                    <a:ea typeface="宋体" panose="02010600030101010101" pitchFamily="2" charset="-122"/>
                    <a:cs typeface="Times New Roman (正文 CS 字体)"/>
                  </a:rPr>
                  <a:t>的第</a:t>
                </a:r>
                <a:r>
                  <a:rPr lang="en-US" altLang="zh-CN" sz="1800" kern="100" dirty="0">
                    <a:effectLst/>
                    <a:latin typeface="Times New Roman" panose="02020603050405020304" pitchFamily="18" charset="0"/>
                    <a:ea typeface="宋体" panose="02010600030101010101" pitchFamily="2" charset="-122"/>
                    <a:cs typeface="Times New Roman (正文 CS 字体)"/>
                  </a:rPr>
                  <a:t>j</a:t>
                </a:r>
                <a:r>
                  <a:rPr lang="zh-CN" altLang="zh-CN" sz="1800" kern="100" dirty="0">
                    <a:effectLst/>
                    <a:latin typeface="Times New Roman" panose="02020603050405020304" pitchFamily="18" charset="0"/>
                    <a:ea typeface="宋体" panose="02010600030101010101" pitchFamily="2" charset="-122"/>
                    <a:cs typeface="Times New Roman (正文 CS 字体)"/>
                  </a:rPr>
                  <a:t>个数据点是对应点，</a:t>
                </a:r>
                <a:r>
                  <a:rPr lang="en-US" altLang="zh-CN" sz="1800" kern="100" dirty="0">
                    <a:effectLst/>
                    <a:latin typeface="Times New Roman" panose="02020603050405020304" pitchFamily="18" charset="0"/>
                    <a:ea typeface="宋体" panose="02010600030101010101" pitchFamily="2" charset="-122"/>
                    <a:cs typeface="Times New Roman (正文 CS 字体)"/>
                  </a:rPr>
                  <a:t>W</a:t>
                </a:r>
                <a:r>
                  <a:rPr lang="zh-CN" altLang="zh-CN" sz="1800" kern="100" dirty="0">
                    <a:effectLst/>
                    <a:latin typeface="Times New Roman" panose="02020603050405020304" pitchFamily="18" charset="0"/>
                    <a:ea typeface="宋体" panose="02010600030101010101" pitchFamily="2" charset="-122"/>
                    <a:cs typeface="Times New Roman (正文 CS 字体)"/>
                  </a:rPr>
                  <a:t>为最优路径，能使得</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cs typeface="Times New Roman (正文 CS 字体)"/>
                      </a:rPr>
                      <m:t>𝐷</m:t>
                    </m:r>
                    <m:d>
                      <m:dPr>
                        <m:ctrlPr>
                          <a:rPr lang="zh-CN" altLang="zh-CN" sz="1800" i="1" kern="100">
                            <a:effectLst/>
                            <a:latin typeface="Cambria Math" panose="02040503050406030204" pitchFamily="18" charset="0"/>
                            <a:ea typeface="Cambria Math" panose="02040503050406030204" pitchFamily="18" charset="0"/>
                            <a:cs typeface="Times New Roman (正文 CS 字体)"/>
                          </a:rPr>
                        </m:ctrlPr>
                      </m:dPr>
                      <m:e>
                        <m:r>
                          <a:rPr lang="en-US" altLang="zh-CN" sz="1800" i="1" kern="100">
                            <a:effectLst/>
                            <a:latin typeface="Cambria Math" panose="02040503050406030204" pitchFamily="18" charset="0"/>
                            <a:ea typeface="宋体" panose="02010600030101010101" pitchFamily="2" charset="-122"/>
                            <a:cs typeface="Times New Roman (正文 CS 字体)"/>
                          </a:rPr>
                          <m:t>𝑋</m:t>
                        </m:r>
                        <m:r>
                          <a:rPr lang="en-US" altLang="zh-CN" sz="1800" kern="100">
                            <a:effectLst/>
                            <a:latin typeface="Cambria Math" panose="02040503050406030204" pitchFamily="18" charset="0"/>
                            <a:ea typeface="宋体" panose="02010600030101010101" pitchFamily="2" charset="-122"/>
                            <a:cs typeface="Times New Roman (正文 CS 字体)"/>
                          </a:rPr>
                          <m:t>,</m:t>
                        </m:r>
                        <m:r>
                          <a:rPr lang="en-US" altLang="zh-CN" sz="1800" i="1" kern="100">
                            <a:effectLst/>
                            <a:latin typeface="Cambria Math" panose="02040503050406030204" pitchFamily="18" charset="0"/>
                            <a:ea typeface="宋体" panose="02010600030101010101" pitchFamily="2" charset="-122"/>
                            <a:cs typeface="Times New Roman (正文 CS 字体)"/>
                          </a:rPr>
                          <m:t>𝑌</m:t>
                        </m:r>
                      </m:e>
                    </m:d>
                  </m:oMath>
                </a14:m>
                <a:r>
                  <a:rPr lang="zh-CN" altLang="zh-CN" sz="1800" kern="100" dirty="0">
                    <a:effectLst/>
                    <a:latin typeface="Times New Roman" panose="02020603050405020304" pitchFamily="18" charset="0"/>
                    <a:ea typeface="宋体" panose="02010600030101010101" pitchFamily="2" charset="-122"/>
                    <a:cs typeface="Times New Roman (正文 CS 字体)"/>
                  </a:rPr>
                  <a:t>的值最小。</a:t>
                </a:r>
              </a:p>
              <a:p>
                <a:endParaRPr lang="zh-CN" altLang="zh-CN" sz="1200" kern="1200" dirty="0">
                  <a:solidFill>
                    <a:schemeClr val="tx1"/>
                  </a:solidFill>
                  <a:effectLst/>
                  <a:latin typeface="+mn-lt"/>
                  <a:ea typeface="+mn-ea"/>
                  <a:cs typeface="+mn-cs"/>
                </a:endParaRPr>
              </a:p>
              <a:p>
                <a:endParaRPr kumimoji="1" lang="zh-CN" altLang="en-US" dirty="0"/>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向量内积反映了向量</a:t>
                </a:r>
                <a:r>
                  <a:rPr lang="en-US" altLang="zh-CN" sz="1200" i="0" kern="1200">
                    <a:solidFill>
                      <a:schemeClr val="tx1"/>
                    </a:solidFill>
                    <a:effectLst/>
                    <a:latin typeface="+mn-lt"/>
                    <a:ea typeface="+mn-ea"/>
                    <a:cs typeface="+mn-cs"/>
                  </a:rPr>
                  <a:t>𝑎 ,𝑏</a:t>
                </a:r>
                <a:r>
                  <a:rPr lang="zh-CN" altLang="zh-CN" sz="1200" kern="1200" dirty="0">
                    <a:solidFill>
                      <a:schemeClr val="tx1"/>
                    </a:solidFill>
                    <a:effectLst/>
                    <a:latin typeface="+mn-lt"/>
                    <a:ea typeface="+mn-ea"/>
                    <a:cs typeface="+mn-cs"/>
                  </a:rPr>
                  <a:t>之间的夹角</a:t>
                </a:r>
                <a:r>
                  <a:rPr lang="en-US" altLang="zh-CN" sz="1200" i="0" kern="1200">
                    <a:solidFill>
                      <a:schemeClr val="tx1"/>
                    </a:solidFill>
                    <a:effectLst/>
                    <a:latin typeface="+mn-lt"/>
                    <a:ea typeface="+mn-ea"/>
                    <a:cs typeface="+mn-cs"/>
                  </a:rPr>
                  <a:t>𝜃</a:t>
                </a:r>
                <a:r>
                  <a:rPr lang="zh-CN" altLang="zh-CN" sz="1200" kern="1200" dirty="0">
                    <a:solidFill>
                      <a:schemeClr val="tx1"/>
                    </a:solidFill>
                    <a:effectLst/>
                    <a:latin typeface="+mn-lt"/>
                    <a:ea typeface="+mn-ea"/>
                    <a:cs typeface="+mn-cs"/>
                  </a:rPr>
                  <a:t>的大小，即</a:t>
                </a:r>
                <a:r>
                  <a:rPr lang="en-US" altLang="zh-CN" sz="1200" i="0" kern="1200">
                    <a:solidFill>
                      <a:schemeClr val="tx1"/>
                    </a:solidFill>
                    <a:effectLst/>
                    <a:latin typeface="+mn-lt"/>
                    <a:ea typeface="+mn-ea"/>
                    <a:cs typeface="+mn-cs"/>
                  </a:rPr>
                  <a:t>&lt;𝑎,𝑏&gt;=∥𝑎∥∙∥𝑏∥𝑐𝑜𝑠𝜃</a:t>
                </a:r>
                <a:r>
                  <a:rPr lang="zh-CN" altLang="zh-CN" sz="1200" kern="1200" dirty="0">
                    <a:solidFill>
                      <a:schemeClr val="tx1"/>
                    </a:solidFill>
                    <a:effectLst/>
                    <a:latin typeface="+mn-lt"/>
                    <a:ea typeface="+mn-ea"/>
                    <a:cs typeface="+mn-cs"/>
                  </a:rPr>
                  <a:t>。夹角大小是反映两个向量相关或相似程度的一种数值指标，其余弦值即为通常表述的余弦相似度。类似的，矩阵内积即</a:t>
                </a:r>
                <a:r>
                  <a:rPr lang="en-US" altLang="zh-CN" sz="1200" kern="1200" dirty="0" err="1">
                    <a:solidFill>
                      <a:schemeClr val="tx1"/>
                    </a:solidFill>
                    <a:effectLst/>
                    <a:latin typeface="+mn-lt"/>
                    <a:ea typeface="+mn-ea"/>
                    <a:cs typeface="+mn-cs"/>
                  </a:rPr>
                  <a:t>Frobenius</a:t>
                </a:r>
                <a:r>
                  <a:rPr lang="zh-CN" altLang="zh-CN" sz="1200" kern="1200" dirty="0">
                    <a:solidFill>
                      <a:schemeClr val="tx1"/>
                    </a:solidFill>
                    <a:effectLst/>
                    <a:latin typeface="+mn-lt"/>
                    <a:ea typeface="+mn-ea"/>
                    <a:cs typeface="+mn-cs"/>
                  </a:rPr>
                  <a:t>内积反映了两个矩阵的夹角，而矩阵相似度也正是借助</a:t>
                </a:r>
                <a:r>
                  <a:rPr lang="en-US" altLang="zh-CN" sz="1200" kern="1200" dirty="0" err="1">
                    <a:solidFill>
                      <a:schemeClr val="tx1"/>
                    </a:solidFill>
                    <a:effectLst/>
                    <a:latin typeface="+mn-lt"/>
                    <a:ea typeface="+mn-ea"/>
                    <a:cs typeface="+mn-cs"/>
                  </a:rPr>
                  <a:t>Frobenius</a:t>
                </a:r>
                <a:r>
                  <a:rPr lang="zh-CN" altLang="zh-CN" sz="1200" kern="1200" dirty="0">
                    <a:solidFill>
                      <a:schemeClr val="tx1"/>
                    </a:solidFill>
                    <a:effectLst/>
                    <a:latin typeface="+mn-lt"/>
                    <a:ea typeface="+mn-ea"/>
                    <a:cs typeface="+mn-cs"/>
                  </a:rPr>
                  <a:t>内积来表征两个矩阵的相似程度。</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式中，</a:t>
                </a:r>
                <a:r>
                  <a:rPr lang="en-US" altLang="zh-CN" sz="1200" i="0" kern="1200">
                    <a:solidFill>
                      <a:schemeClr val="tx1"/>
                    </a:solidFill>
                    <a:effectLst/>
                    <a:latin typeface="+mn-lt"/>
                    <a:ea typeface="+mn-ea"/>
                    <a:cs typeface="+mn-cs"/>
                  </a:rPr>
                  <a:t>𝜃</a:t>
                </a:r>
                <a:r>
                  <a:rPr lang="zh-CN" altLang="zh-CN" sz="1200" kern="1200" dirty="0">
                    <a:solidFill>
                      <a:schemeClr val="tx1"/>
                    </a:solidFill>
                    <a:effectLst/>
                    <a:latin typeface="+mn-lt"/>
                    <a:ea typeface="+mn-ea"/>
                    <a:cs typeface="+mn-cs"/>
                  </a:rPr>
                  <a:t>为两个矩阵之间的夹角，</a:t>
                </a:r>
                <a:r>
                  <a:rPr lang="en-US" altLang="zh-CN" sz="1200" kern="1200" dirty="0">
                    <a:solidFill>
                      <a:schemeClr val="tx1"/>
                    </a:solidFill>
                    <a:effectLst/>
                    <a:latin typeface="+mn-lt"/>
                    <a:ea typeface="+mn-ea"/>
                    <a:cs typeface="+mn-cs"/>
                  </a:rPr>
                  <a:t>r</a:t>
                </a:r>
                <a:r>
                  <a:rPr lang="zh-CN" altLang="zh-CN" sz="1200" kern="1200" dirty="0">
                    <a:solidFill>
                      <a:schemeClr val="tx1"/>
                    </a:solidFill>
                    <a:effectLst/>
                    <a:latin typeface="+mn-lt"/>
                    <a:ea typeface="+mn-ea"/>
                    <a:cs typeface="+mn-cs"/>
                  </a:rPr>
                  <a:t>的值域为</a:t>
                </a:r>
                <a:r>
                  <a:rPr lang="en-US" altLang="zh-CN" sz="1200" kern="1200" dirty="0">
                    <a:solidFill>
                      <a:schemeClr val="tx1"/>
                    </a:solidFill>
                    <a:effectLst/>
                    <a:latin typeface="+mn-lt"/>
                    <a:ea typeface="+mn-ea"/>
                    <a:cs typeface="+mn-cs"/>
                  </a:rPr>
                  <a:t>[-1,1]</a:t>
                </a:r>
                <a:r>
                  <a:rPr lang="zh-CN" altLang="zh-CN" sz="1200" kern="1200" dirty="0">
                    <a:solidFill>
                      <a:schemeClr val="tx1"/>
                    </a:solidFill>
                    <a:effectLst/>
                    <a:latin typeface="+mn-lt"/>
                    <a:ea typeface="+mn-ea"/>
                    <a:cs typeface="+mn-cs"/>
                  </a:rPr>
                  <a:t>。当</a:t>
                </a:r>
                <a:r>
                  <a:rPr lang="en-US" altLang="zh-CN" sz="1200" kern="1200" dirty="0">
                    <a:solidFill>
                      <a:schemeClr val="tx1"/>
                    </a:solidFill>
                    <a:effectLst/>
                    <a:latin typeface="+mn-lt"/>
                    <a:ea typeface="+mn-ea"/>
                    <a:cs typeface="+mn-cs"/>
                  </a:rPr>
                  <a:t>r</a:t>
                </a:r>
                <a:r>
                  <a:rPr lang="zh-CN" altLang="zh-CN" sz="1200" kern="1200" dirty="0">
                    <a:solidFill>
                      <a:schemeClr val="tx1"/>
                    </a:solidFill>
                    <a:effectLst/>
                    <a:latin typeface="+mn-lt"/>
                    <a:ea typeface="+mn-ea"/>
                    <a:cs typeface="+mn-cs"/>
                  </a:rPr>
                  <a:t>越趋近于</a:t>
                </a:r>
                <a:r>
                  <a:rPr lang="en-US" altLang="zh-CN" sz="1200" kern="1200" dirty="0">
                    <a:solidFill>
                      <a:schemeClr val="tx1"/>
                    </a:solidFill>
                    <a:effectLst/>
                    <a:latin typeface="+mn-lt"/>
                    <a:ea typeface="+mn-ea"/>
                    <a:cs typeface="+mn-cs"/>
                  </a:rPr>
                  <a:t>1</a:t>
                </a:r>
                <a:r>
                  <a:rPr lang="zh-CN" altLang="zh-CN" sz="1200" kern="1200" dirty="0">
                    <a:solidFill>
                      <a:schemeClr val="tx1"/>
                    </a:solidFill>
                    <a:effectLst/>
                    <a:latin typeface="+mn-lt"/>
                    <a:ea typeface="+mn-ea"/>
                    <a:cs typeface="+mn-cs"/>
                  </a:rPr>
                  <a:t>，表明两个矩阵相似性越好；当</a:t>
                </a:r>
                <a:r>
                  <a:rPr lang="en-US" altLang="zh-CN" sz="1200" kern="1200" dirty="0">
                    <a:solidFill>
                      <a:schemeClr val="tx1"/>
                    </a:solidFill>
                    <a:effectLst/>
                    <a:latin typeface="+mn-lt"/>
                    <a:ea typeface="+mn-ea"/>
                    <a:cs typeface="+mn-cs"/>
                  </a:rPr>
                  <a:t>r</a:t>
                </a:r>
                <a:r>
                  <a:rPr lang="zh-CN" altLang="zh-CN" sz="1200" kern="1200" dirty="0">
                    <a:solidFill>
                      <a:schemeClr val="tx1"/>
                    </a:solidFill>
                    <a:effectLst/>
                    <a:latin typeface="+mn-lt"/>
                    <a:ea typeface="+mn-ea"/>
                    <a:cs typeface="+mn-cs"/>
                  </a:rPr>
                  <a:t>越趋近于</a:t>
                </a:r>
                <a:r>
                  <a:rPr lang="en-US" altLang="zh-CN" sz="1200" kern="1200" dirty="0">
                    <a:solidFill>
                      <a:schemeClr val="tx1"/>
                    </a:solidFill>
                    <a:effectLst/>
                    <a:latin typeface="+mn-lt"/>
                    <a:ea typeface="+mn-ea"/>
                    <a:cs typeface="+mn-cs"/>
                  </a:rPr>
                  <a:t>0</a:t>
                </a:r>
                <a:r>
                  <a:rPr lang="zh-CN" altLang="zh-CN" sz="1200" kern="1200" dirty="0">
                    <a:solidFill>
                      <a:schemeClr val="tx1"/>
                    </a:solidFill>
                    <a:effectLst/>
                    <a:latin typeface="+mn-lt"/>
                    <a:ea typeface="+mn-ea"/>
                    <a:cs typeface="+mn-cs"/>
                  </a:rPr>
                  <a:t>，表示两个矩阵越不相似；当</a:t>
                </a:r>
                <a:r>
                  <a:rPr lang="en-US" altLang="zh-CN" sz="1200" kern="1200" dirty="0">
                    <a:solidFill>
                      <a:schemeClr val="tx1"/>
                    </a:solidFill>
                    <a:effectLst/>
                    <a:latin typeface="+mn-lt"/>
                    <a:ea typeface="+mn-ea"/>
                    <a:cs typeface="+mn-cs"/>
                  </a:rPr>
                  <a:t>r</a:t>
                </a:r>
                <a:r>
                  <a:rPr lang="zh-CN" altLang="zh-CN" sz="1200" kern="1200" dirty="0">
                    <a:solidFill>
                      <a:schemeClr val="tx1"/>
                    </a:solidFill>
                    <a:effectLst/>
                    <a:latin typeface="+mn-lt"/>
                    <a:ea typeface="+mn-ea"/>
                    <a:cs typeface="+mn-cs"/>
                  </a:rPr>
                  <a:t>为负数时，物理意义上可以说是负相关，但在相似度计算中，负相关往往是无意义的，因而也将其设置为</a:t>
                </a:r>
                <a:r>
                  <a:rPr lang="en-US" altLang="zh-CN" sz="1200" kern="1200" dirty="0">
                    <a:solidFill>
                      <a:schemeClr val="tx1"/>
                    </a:solidFill>
                    <a:effectLst/>
                    <a:latin typeface="+mn-lt"/>
                    <a:ea typeface="+mn-ea"/>
                    <a:cs typeface="+mn-cs"/>
                  </a:rPr>
                  <a:t>0</a:t>
                </a:r>
                <a:r>
                  <a:rPr lang="zh-CN" altLang="zh-CN" sz="1200" kern="1200" dirty="0">
                    <a:solidFill>
                      <a:schemeClr val="tx1"/>
                    </a:solidFill>
                    <a:effectLst/>
                    <a:latin typeface="+mn-lt"/>
                    <a:ea typeface="+mn-ea"/>
                    <a:cs typeface="+mn-cs"/>
                  </a:rPr>
                  <a:t>，即不相似。</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a:solidFill>
                    <a:schemeClr val="tx1"/>
                  </a:solidFill>
                  <a:effectLst/>
                  <a:latin typeface="+mn-lt"/>
                  <a:ea typeface="+mn-ea"/>
                  <a:cs typeface="+mn-cs"/>
                </a:endParaRPr>
              </a:p>
              <a:p>
                <a:endParaRPr kumimoji="1" lang="zh-CN" altLang="en-US" dirty="0"/>
              </a:p>
            </p:txBody>
          </p:sp>
        </mc:Fallback>
      </mc:AlternateContent>
    </p:spTree>
    <p:extLst>
      <p:ext uri="{BB962C8B-B14F-4D97-AF65-F5344CB8AC3E}">
        <p14:creationId xmlns:p14="http://schemas.microsoft.com/office/powerpoint/2010/main" val="2540402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zh-CN" sz="1200" kern="100" dirty="0">
                <a:effectLst/>
                <a:latin typeface="Times New Roman" panose="02020603050405020304" pitchFamily="18" charset="0"/>
                <a:ea typeface="宋体" panose="02010600030101010101" pitchFamily="2" charset="-122"/>
                <a:cs typeface="Times New Roman (正文 CS 字体)"/>
              </a:rPr>
              <a:t>谱聚类即采用一定的准则对图进行合理切割，使得子图中的样本间的权重之和最大，即被切断的边的权重之和最小。</a:t>
            </a:r>
            <a:endParaRPr lang="en-US" altLang="zh-CN" sz="1200" kern="100" dirty="0">
              <a:effectLst/>
              <a:latin typeface="Times New Roman" panose="02020603050405020304" pitchFamily="18" charset="0"/>
              <a:ea typeface="宋体" panose="02010600030101010101" pitchFamily="2" charset="-122"/>
              <a:cs typeface="Times New Roman (正文 CS 字体)"/>
            </a:endParaRPr>
          </a:p>
          <a:p>
            <a:r>
              <a:rPr lang="zh-CN" altLang="zh-CN" sz="1200" kern="100" dirty="0">
                <a:effectLst/>
                <a:latin typeface="Times New Roman" panose="02020603050405020304" pitchFamily="18" charset="0"/>
                <a:ea typeface="宋体" panose="02010600030101010101" pitchFamily="2" charset="-122"/>
                <a:cs typeface="Times New Roman (正文 CS 字体)"/>
              </a:rPr>
              <a:t>（又称为拉普拉斯矩阵的指示向量）</a:t>
            </a:r>
            <a:endParaRPr kumimoji="1" lang="zh-CN" altLang="en-US" dirty="0"/>
          </a:p>
        </p:txBody>
      </p:sp>
    </p:spTree>
    <p:extLst>
      <p:ext uri="{BB962C8B-B14F-4D97-AF65-F5344CB8AC3E}">
        <p14:creationId xmlns:p14="http://schemas.microsoft.com/office/powerpoint/2010/main" val="40906755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9144000" cy="6863557"/>
          </a:xfrm>
          <a:prstGeom prst="rect">
            <a:avLst/>
          </a:prstGeom>
        </p:spPr>
      </p:pic>
      <p:sp>
        <p:nvSpPr>
          <p:cNvPr id="4" name="矩形 3"/>
          <p:cNvSpPr/>
          <p:nvPr userDrawn="1"/>
        </p:nvSpPr>
        <p:spPr>
          <a:xfrm>
            <a:off x="-2" y="2077796"/>
            <a:ext cx="9144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342884"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2" y="-5557"/>
            <a:ext cx="9143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342884"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9144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342884"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3570511" y="564634"/>
            <a:ext cx="2002976" cy="30008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685766" rtl="0" eaLnBrk="1" fontAlgn="auto" latinLnBrk="0" hangingPunct="1">
              <a:lnSpc>
                <a:spcPct val="100000"/>
              </a:lnSpc>
              <a:spcBef>
                <a:spcPts val="0"/>
              </a:spcBef>
              <a:spcAft>
                <a:spcPts val="0"/>
              </a:spcAft>
              <a:buClrTx/>
              <a:buSzTx/>
              <a:buFontTx/>
              <a:buNone/>
              <a:defRPr/>
            </a:pPr>
            <a:r>
              <a:rPr kumimoji="0" lang="zh-CN" altLang="en-US" sz="135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35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35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35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p:cNvSpPr/>
          <p:nvPr userDrawn="1"/>
        </p:nvSpPr>
        <p:spPr>
          <a:xfrm>
            <a:off x="2701763" y="2482548"/>
            <a:ext cx="3740475"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defRPr/>
            </a:pPr>
            <a:endParaRPr kumimoji="0" lang="en-US" sz="18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p:cNvSpPr txBox="1"/>
          <p:nvPr userDrawn="1"/>
        </p:nvSpPr>
        <p:spPr>
          <a:xfrm>
            <a:off x="3037115" y="2517888"/>
            <a:ext cx="3069771" cy="276999"/>
          </a:xfrm>
          <a:prstGeom prst="rect">
            <a:avLst/>
          </a:prstGeom>
          <a:noFill/>
        </p:spPr>
        <p:txBody>
          <a:bodyPr wrap="square" rtlCol="0">
            <a:spAutoFit/>
          </a:bodyPr>
          <a:lstStyle/>
          <a:p>
            <a:pPr marL="0" marR="0" lvl="0" indent="0" algn="dist" defTabSz="685766"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2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2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2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2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p:cNvSpPr txBox="1"/>
          <p:nvPr userDrawn="1"/>
        </p:nvSpPr>
        <p:spPr>
          <a:xfrm>
            <a:off x="4600261" y="4824919"/>
            <a:ext cx="1909399" cy="819070"/>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685766" rtl="0" eaLnBrk="1" fontAlgn="auto" latinLnBrk="0" hangingPunct="1">
              <a:lnSpc>
                <a:spcPct val="120000"/>
              </a:lnSpc>
              <a:spcBef>
                <a:spcPts val="0"/>
              </a:spcBef>
              <a:spcAft>
                <a:spcPts val="0"/>
              </a:spcAft>
              <a:buClrTx/>
              <a:buSzTx/>
              <a:buFontTx/>
              <a:buNone/>
              <a:defRPr/>
            </a:pPr>
            <a:r>
              <a:rPr kumimoji="0" lang="zh-CN" altLang="en-US" sz="1350" b="0" i="0" u="none" strike="noStrike" kern="1200" cap="none" spc="113" normalizeH="0" baseline="0" noProof="0">
                <a:ln>
                  <a:noFill/>
                </a:ln>
                <a:solidFill>
                  <a:prstClr val="white"/>
                </a:solidFill>
                <a:effectLst/>
                <a:uLnTx/>
                <a:uFillTx/>
                <a:latin typeface="微软雅黑"/>
                <a:ea typeface="微软雅黑"/>
                <a:cs typeface="+mn-cs"/>
              </a:rPr>
              <a:t>微信扫码</a:t>
            </a:r>
            <a:endParaRPr kumimoji="0" lang="en-US" altLang="zh-CN" sz="1350" b="0" i="0" u="none" strike="noStrike" kern="1200" cap="none" spc="113" normalizeH="0" baseline="0" noProof="0">
              <a:ln>
                <a:noFill/>
              </a:ln>
              <a:solidFill>
                <a:prstClr val="white"/>
              </a:solidFill>
              <a:effectLst/>
              <a:uLnTx/>
              <a:uFillTx/>
              <a:latin typeface="微软雅黑"/>
              <a:ea typeface="微软雅黑"/>
              <a:cs typeface="+mn-cs"/>
            </a:endParaRPr>
          </a:p>
          <a:p>
            <a:pPr marL="0" marR="0" lvl="0" indent="0" algn="l" defTabSz="685766" rtl="0" eaLnBrk="1" fontAlgn="auto" latinLnBrk="0" hangingPunct="1">
              <a:lnSpc>
                <a:spcPct val="120000"/>
              </a:lnSpc>
              <a:spcBef>
                <a:spcPts val="0"/>
              </a:spcBef>
              <a:spcAft>
                <a:spcPts val="0"/>
              </a:spcAft>
              <a:buClrTx/>
              <a:buSzTx/>
              <a:buFontTx/>
              <a:buNone/>
              <a:defRPr/>
            </a:pPr>
            <a:r>
              <a:rPr kumimoji="0" lang="zh-CN" altLang="en-US" sz="1350" b="0" i="0" u="none" strike="noStrike" kern="1200" cap="none" spc="113" normalizeH="0" baseline="0" noProof="0">
                <a:ln>
                  <a:noFill/>
                </a:ln>
                <a:solidFill>
                  <a:prstClr val="white"/>
                </a:solidFill>
                <a:effectLst/>
                <a:uLnTx/>
                <a:uFillTx/>
                <a:latin typeface="微软雅黑"/>
                <a:ea typeface="微软雅黑"/>
                <a:cs typeface="+mn-cs"/>
              </a:rPr>
              <a:t>来聆听模板作者</a:t>
            </a:r>
            <a:endParaRPr kumimoji="0" lang="en-US" altLang="zh-CN" sz="1350" b="0" i="0" u="none" strike="noStrike" kern="1200" cap="none" spc="113" normalizeH="0" baseline="0" noProof="0">
              <a:ln>
                <a:noFill/>
              </a:ln>
              <a:solidFill>
                <a:prstClr val="white"/>
              </a:solidFill>
              <a:effectLst/>
              <a:uLnTx/>
              <a:uFillTx/>
              <a:latin typeface="微软雅黑"/>
              <a:ea typeface="微软雅黑"/>
              <a:cs typeface="+mn-cs"/>
            </a:endParaRPr>
          </a:p>
          <a:p>
            <a:pPr marL="0" marR="0" lvl="0" indent="0" algn="l" defTabSz="685766" rtl="0" eaLnBrk="1" fontAlgn="auto" latinLnBrk="0" hangingPunct="1">
              <a:lnSpc>
                <a:spcPct val="120000"/>
              </a:lnSpc>
              <a:spcBef>
                <a:spcPts val="0"/>
              </a:spcBef>
              <a:spcAft>
                <a:spcPts val="0"/>
              </a:spcAft>
              <a:buClrTx/>
              <a:buSzTx/>
              <a:buFontTx/>
              <a:buNone/>
              <a:defRPr/>
            </a:pPr>
            <a:r>
              <a:rPr kumimoji="0" lang="zh-CN" altLang="en-US" sz="1350" b="0" i="0" u="none" strike="noStrike" kern="1200" cap="none" spc="113" normalizeH="0" baseline="0" noProof="0">
                <a:ln>
                  <a:noFill/>
                </a:ln>
                <a:solidFill>
                  <a:prstClr val="white"/>
                </a:solidFill>
                <a:effectLst/>
                <a:uLnTx/>
                <a:uFillTx/>
                <a:latin typeface="微软雅黑"/>
                <a:ea typeface="微软雅黑"/>
                <a:cs typeface="+mn-cs"/>
              </a:rPr>
              <a:t>设计灵感、制作思路</a:t>
            </a:r>
            <a:endParaRPr kumimoji="0" lang="en-US" sz="1350" b="0" i="0" u="none" strike="noStrike" kern="1200" cap="none" spc="113" normalizeH="0" baseline="0" noProof="0">
              <a:ln>
                <a:noFill/>
              </a:ln>
              <a:solidFill>
                <a:prstClr val="white"/>
              </a:solidFill>
              <a:effectLst/>
              <a:uLnTx/>
              <a:uFillTx/>
              <a:latin typeface="微软雅黑"/>
              <a:ea typeface="微软雅黑"/>
              <a:cs typeface="+mn-cs"/>
            </a:endParaRPr>
          </a:p>
        </p:txBody>
      </p:sp>
      <p:pic>
        <p:nvPicPr>
          <p:cNvPr id="12" name="图片 11"/>
          <p:cNvPicPr>
            <a:picLocks noChangeAspect="1"/>
          </p:cNvPicPr>
          <p:nvPr userDrawn="1"/>
        </p:nvPicPr>
        <p:blipFill>
          <a:blip r:embed="rId3"/>
          <a:stretch>
            <a:fillRect/>
          </a:stretch>
        </p:blipFill>
        <p:spPr>
          <a:xfrm>
            <a:off x="-461564" y="3771974"/>
            <a:ext cx="10362802" cy="3996426"/>
          </a:xfrm>
          <a:prstGeom prst="rect">
            <a:avLst/>
          </a:prstGeom>
        </p:spPr>
      </p:pic>
      <p:pic>
        <p:nvPicPr>
          <p:cNvPr id="13" name="图片 12"/>
          <p:cNvPicPr>
            <a:picLocks noChangeAspect="1"/>
          </p:cNvPicPr>
          <p:nvPr userDrawn="1"/>
        </p:nvPicPr>
        <p:blipFill>
          <a:blip r:embed="rId4"/>
          <a:stretch>
            <a:fillRect/>
          </a:stretch>
        </p:blipFill>
        <p:spPr>
          <a:xfrm>
            <a:off x="1262745" y="716939"/>
            <a:ext cx="6618515" cy="1844708"/>
          </a:xfrm>
          <a:prstGeom prst="rect">
            <a:avLst/>
          </a:prstGeom>
        </p:spPr>
      </p:pic>
      <p:sp>
        <p:nvSpPr>
          <p:cNvPr id="14" name="文本框 13"/>
          <p:cNvSpPr txBox="1"/>
          <p:nvPr userDrawn="1"/>
        </p:nvSpPr>
        <p:spPr>
          <a:xfrm>
            <a:off x="2806539" y="2971891"/>
            <a:ext cx="1487704" cy="219291"/>
          </a:xfrm>
          <a:prstGeom prst="rect">
            <a:avLst/>
          </a:prstGeom>
          <a:noFill/>
        </p:spPr>
        <p:txBody>
          <a:bodyPr wrap="square" rtlCol="0">
            <a:spAutoFit/>
          </a:bodyPr>
          <a:lstStyle/>
          <a:p>
            <a:pPr marL="0" marR="0" lvl="0" indent="0" algn="dist" defTabSz="685766" rtl="0" eaLnBrk="1" fontAlgn="auto" latinLnBrk="0" hangingPunct="1">
              <a:lnSpc>
                <a:spcPct val="100000"/>
              </a:lnSpc>
              <a:spcBef>
                <a:spcPts val="0"/>
              </a:spcBef>
              <a:spcAft>
                <a:spcPts val="0"/>
              </a:spcAft>
              <a:buClrTx/>
              <a:buSzTx/>
              <a:buFontTx/>
              <a:buNone/>
              <a:defRPr/>
            </a:pPr>
            <a:r>
              <a:rPr kumimoji="0" lang="zh-CN" altLang="en-US" sz="825"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825"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825"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p:cNvSpPr txBox="1"/>
          <p:nvPr userDrawn="1"/>
        </p:nvSpPr>
        <p:spPr>
          <a:xfrm>
            <a:off x="4559731" y="2971891"/>
            <a:ext cx="1869707" cy="219291"/>
          </a:xfrm>
          <a:prstGeom prst="rect">
            <a:avLst/>
          </a:prstGeom>
          <a:noFill/>
        </p:spPr>
        <p:txBody>
          <a:bodyPr wrap="square" rtlCol="0">
            <a:spAutoFit/>
          </a:bodyPr>
          <a:lstStyle/>
          <a:p>
            <a:pPr marL="0" marR="0" lvl="0" indent="0" algn="dist" defTabSz="685766" rtl="0" eaLnBrk="1" fontAlgn="auto" latinLnBrk="0" hangingPunct="1">
              <a:lnSpc>
                <a:spcPct val="100000"/>
              </a:lnSpc>
              <a:spcBef>
                <a:spcPts val="0"/>
              </a:spcBef>
              <a:spcAft>
                <a:spcPts val="0"/>
              </a:spcAft>
              <a:buClrTx/>
              <a:buSzTx/>
              <a:buFontTx/>
              <a:buNone/>
              <a:defRPr/>
            </a:pPr>
            <a:r>
              <a:rPr kumimoji="0" lang="zh-CN" altLang="en-US" sz="825"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825"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p:cNvSpPr/>
          <p:nvPr userDrawn="1"/>
        </p:nvSpPr>
        <p:spPr>
          <a:xfrm>
            <a:off x="2700458" y="3494767"/>
            <a:ext cx="17388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DA0C4C2A-0013-4D0D-BA0B-DE308E42093C}" type="slidenum">
              <a:rPr lang="zh-CN" altLang="en-US" smtClean="0"/>
              <a:t>‹#›</a:t>
            </a:fld>
            <a:endParaRPr lang="zh-CN" altLang="en-US"/>
          </a:p>
        </p:txBody>
      </p:sp>
    </p:spTree>
    <p:extLst>
      <p:ext uri="{BB962C8B-B14F-4D97-AF65-F5344CB8AC3E}">
        <p14:creationId xmlns:p14="http://schemas.microsoft.com/office/powerpoint/2010/main" val="1695540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365822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507912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852470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249271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标题页1">
    <p:spTree>
      <p:nvGrpSpPr>
        <p:cNvPr id="1" name=""/>
        <p:cNvGrpSpPr/>
        <p:nvPr/>
      </p:nvGrpSpPr>
      <p:grpSpPr>
        <a:xfrm>
          <a:off x="0" y="0"/>
          <a:ext cx="0" cy="0"/>
          <a:chOff x="0" y="0"/>
          <a:chExt cx="0" cy="0"/>
        </a:xfrm>
      </p:grpSpPr>
      <p:sp>
        <p:nvSpPr>
          <p:cNvPr id="2" name="标题 1"/>
          <p:cNvSpPr>
            <a:spLocks noGrp="1"/>
          </p:cNvSpPr>
          <p:nvPr>
            <p:ph type="ctrTitle"/>
          </p:nvPr>
        </p:nvSpPr>
        <p:spPr>
          <a:xfrm>
            <a:off x="612844" y="1130301"/>
            <a:ext cx="5334121" cy="2177314"/>
          </a:xfrm>
        </p:spPr>
        <p:txBody>
          <a:bodyPr lIns="0" anchor="b">
            <a:normAutofit/>
          </a:bodyPr>
          <a:lstStyle>
            <a:lvl1pPr algn="l">
              <a:lnSpc>
                <a:spcPct val="120000"/>
              </a:lnSpc>
              <a:defRPr sz="3300" b="1">
                <a:solidFill>
                  <a:schemeClr val="accent2"/>
                </a:solidFill>
              </a:defRPr>
            </a:lvl1pPr>
          </a:lstStyle>
          <a:p>
            <a:r>
              <a:rPr lang="zh-CN" altLang="en-US" dirty="0"/>
              <a:t>单击此处编辑母版标题样式</a:t>
            </a:r>
          </a:p>
        </p:txBody>
      </p:sp>
      <p:sp>
        <p:nvSpPr>
          <p:cNvPr id="3" name="副标题 2"/>
          <p:cNvSpPr>
            <a:spLocks noGrp="1"/>
          </p:cNvSpPr>
          <p:nvPr>
            <p:ph type="subTitle" idx="1"/>
          </p:nvPr>
        </p:nvSpPr>
        <p:spPr>
          <a:xfrm>
            <a:off x="602458" y="3307615"/>
            <a:ext cx="5344508" cy="508452"/>
          </a:xfrm>
        </p:spPr>
        <p:txBody>
          <a:bodyPr lIns="0">
            <a:normAutofit/>
          </a:bodyPr>
          <a:lstStyle>
            <a:lvl1pPr marL="0" indent="0" algn="l">
              <a:lnSpc>
                <a:spcPct val="120000"/>
              </a:lnSpc>
              <a:buNone/>
              <a:defRPr sz="1350">
                <a:solidFill>
                  <a:schemeClr val="tx2"/>
                </a:solidFill>
              </a:defRPr>
            </a:lvl1pPr>
            <a:lvl2pPr marL="342884" indent="0" algn="ctr">
              <a:buNone/>
              <a:defRPr sz="1500"/>
            </a:lvl2pPr>
            <a:lvl3pPr marL="685766" indent="0" algn="ctr">
              <a:buNone/>
              <a:defRPr sz="1350"/>
            </a:lvl3pPr>
            <a:lvl4pPr marL="1028649" indent="0" algn="ctr">
              <a:buNone/>
              <a:defRPr sz="1200"/>
            </a:lvl4pPr>
            <a:lvl5pPr marL="1371532" indent="0" algn="ctr">
              <a:buNone/>
              <a:defRPr sz="1200"/>
            </a:lvl5pPr>
            <a:lvl6pPr marL="1714415" indent="0" algn="ctr">
              <a:buNone/>
              <a:defRPr sz="1200"/>
            </a:lvl6pPr>
            <a:lvl7pPr marL="2057297" indent="0" algn="ctr">
              <a:buNone/>
              <a:defRPr sz="1200"/>
            </a:lvl7pPr>
            <a:lvl8pPr marL="2400180" indent="0" algn="ctr">
              <a:buNone/>
              <a:defRPr sz="1200"/>
            </a:lvl8pPr>
            <a:lvl9pPr marL="2743064" indent="0" algn="ctr">
              <a:buNone/>
              <a:defRPr sz="1200"/>
            </a:lvl9pPr>
          </a:lstStyle>
          <a:p>
            <a:r>
              <a:rPr lang="zh-CN" altLang="en-US" dirty="0"/>
              <a:t>单击此处编辑母版副标题样式</a:t>
            </a:r>
          </a:p>
        </p:txBody>
      </p:sp>
      <p:sp>
        <p:nvSpPr>
          <p:cNvPr id="114" name="文本占位符 113"/>
          <p:cNvSpPr>
            <a:spLocks noGrp="1"/>
          </p:cNvSpPr>
          <p:nvPr>
            <p:ph type="body" sz="quarter" idx="14"/>
          </p:nvPr>
        </p:nvSpPr>
        <p:spPr>
          <a:xfrm>
            <a:off x="602458" y="4102632"/>
            <a:ext cx="5319713" cy="2031468"/>
          </a:xfrm>
        </p:spPr>
        <p:txBody>
          <a:bodyPr lIns="0">
            <a:normAutofit/>
          </a:bodyPr>
          <a:lstStyle>
            <a:lvl1pPr marL="0" indent="0">
              <a:buNone/>
              <a:defRPr sz="1350">
                <a:solidFill>
                  <a:schemeClr val="tx1">
                    <a:lumMod val="75000"/>
                    <a:lumOff val="25000"/>
                  </a:schemeClr>
                </a:solidFill>
              </a:defRPr>
            </a:lvl1pPr>
          </a:lstStyle>
          <a:p>
            <a:pPr lvl="0"/>
            <a:r>
              <a:rPr kumimoji="1" lang="zh-CN" altLang="en-US" dirty="0"/>
              <a:t>单击此处编辑母版文本样式</a:t>
            </a:r>
          </a:p>
        </p:txBody>
      </p:sp>
      <p:sp>
        <p:nvSpPr>
          <p:cNvPr id="117" name="矩形 116"/>
          <p:cNvSpPr/>
          <p:nvPr userDrawn="1"/>
        </p:nvSpPr>
        <p:spPr>
          <a:xfrm>
            <a:off x="9010520" y="0"/>
            <a:ext cx="13347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350"/>
          </a:p>
        </p:txBody>
      </p:sp>
      <p:sp>
        <p:nvSpPr>
          <p:cNvPr id="120" name="日期占位符 3"/>
          <p:cNvSpPr txBox="1"/>
          <p:nvPr userDrawn="1"/>
        </p:nvSpPr>
        <p:spPr>
          <a:xfrm>
            <a:off x="601571" y="6250110"/>
            <a:ext cx="2190750" cy="365125"/>
          </a:xfrm>
          <a:prstGeom prst="rect">
            <a:avLst/>
          </a:prstGeom>
        </p:spPr>
        <p:txBody>
          <a:bodyPr vert="horz" lIns="0" tIns="34290" rIns="68580" bIns="3429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900" dirty="0"/>
              <a:t>自强、弘毅、求是、拓新</a:t>
            </a:r>
          </a:p>
        </p:txBody>
      </p:sp>
      <p:grpSp>
        <p:nvGrpSpPr>
          <p:cNvPr id="121" name="组合 120"/>
          <p:cNvGrpSpPr/>
          <p:nvPr userDrawn="1"/>
        </p:nvGrpSpPr>
        <p:grpSpPr>
          <a:xfrm>
            <a:off x="612844" y="468793"/>
            <a:ext cx="1110428" cy="458860"/>
            <a:chOff x="2558030" y="228446"/>
            <a:chExt cx="6774643" cy="2099603"/>
          </a:xfrm>
        </p:grpSpPr>
        <p:grpSp>
          <p:nvGrpSpPr>
            <p:cNvPr id="122" name="íšḻîďê"/>
            <p:cNvGrpSpPr/>
            <p:nvPr userDrawn="1"/>
          </p:nvGrpSpPr>
          <p:grpSpPr>
            <a:xfrm>
              <a:off x="2558030" y="228446"/>
              <a:ext cx="2085857" cy="2099603"/>
              <a:chOff x="3551238" y="3067050"/>
              <a:chExt cx="722313" cy="727075"/>
            </a:xfrm>
          </p:grpSpPr>
          <p:sp>
            <p:nvSpPr>
              <p:cNvPr id="152"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53"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350"/>
              </a:p>
            </p:txBody>
          </p:sp>
          <p:sp>
            <p:nvSpPr>
              <p:cNvPr id="154"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55"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56"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57"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58"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59"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0"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1"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2"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3"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4"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5"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6"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7"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8"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9"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70"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71"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72"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3"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4"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5"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6"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7"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8"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179"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80"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81"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82"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183"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184"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185"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6"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7"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8"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9"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90"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91"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92"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93"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94"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95"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96"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97"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98"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99"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0"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1"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2"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3"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4"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5"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6"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7"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8"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9"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10"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11"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12"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13"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14"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15"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16"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17"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18"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19"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20"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21"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123" name="íşḷïḑe"/>
            <p:cNvGrpSpPr/>
            <p:nvPr userDrawn="1"/>
          </p:nvGrpSpPr>
          <p:grpSpPr>
            <a:xfrm>
              <a:off x="4894762" y="471192"/>
              <a:ext cx="4437911" cy="1614111"/>
              <a:chOff x="4412452" y="3106738"/>
              <a:chExt cx="2312689" cy="841148"/>
            </a:xfrm>
          </p:grpSpPr>
          <p:grpSp>
            <p:nvGrpSpPr>
              <p:cNvPr id="124" name="îṥľíḑé"/>
              <p:cNvGrpSpPr/>
              <p:nvPr/>
            </p:nvGrpSpPr>
            <p:grpSpPr>
              <a:xfrm>
                <a:off x="4422776" y="3106738"/>
                <a:ext cx="2293937" cy="617538"/>
                <a:chOff x="4422776" y="3106738"/>
                <a:chExt cx="2293937" cy="617538"/>
              </a:xfrm>
            </p:grpSpPr>
            <p:sp>
              <p:nvSpPr>
                <p:cNvPr id="141"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2"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3"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4"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5"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6"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7"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8"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9"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50"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51"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125" name="ïšľîḍê"/>
              <p:cNvGrpSpPr/>
              <p:nvPr/>
            </p:nvGrpSpPr>
            <p:grpSpPr>
              <a:xfrm>
                <a:off x="4412452" y="3781425"/>
                <a:ext cx="2312689" cy="166461"/>
                <a:chOff x="6986588" y="3521075"/>
                <a:chExt cx="1654176" cy="119063"/>
              </a:xfrm>
            </p:grpSpPr>
            <p:sp>
              <p:nvSpPr>
                <p:cNvPr id="126"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7"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8"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9"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0"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1"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2"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3"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4"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5"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6"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7"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8"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9"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0"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grpSp>
      <p:sp>
        <p:nvSpPr>
          <p:cNvPr id="116" name="图片占位符 115"/>
          <p:cNvSpPr>
            <a:spLocks noGrp="1"/>
          </p:cNvSpPr>
          <p:nvPr>
            <p:ph type="pic" sz="quarter" idx="15"/>
          </p:nvPr>
        </p:nvSpPr>
        <p:spPr>
          <a:xfrm>
            <a:off x="5937649" y="0"/>
            <a:ext cx="3072872"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230" name="任意形状 229"/>
          <p:cNvSpPr/>
          <p:nvPr userDrawn="1"/>
        </p:nvSpPr>
        <p:spPr>
          <a:xfrm>
            <a:off x="5859408" y="-86497"/>
            <a:ext cx="3202595" cy="7027086"/>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Autofit/>
          </a:bodyPr>
          <a:lstStyle/>
          <a:p>
            <a:pPr algn="l">
              <a:lnSpc>
                <a:spcPct val="130000"/>
              </a:lnSpc>
            </a:pPr>
            <a:endParaRPr kumimoji="1" lang="zh-CN" altLang="en-US" sz="1500" dirty="0">
              <a:solidFill>
                <a:schemeClr val="tx1">
                  <a:lumMod val="75000"/>
                  <a:lumOff val="25000"/>
                </a:schemeClr>
              </a:solidFill>
            </a:endParaRPr>
          </a:p>
        </p:txBody>
      </p:sp>
    </p:spTree>
    <p:extLst>
      <p:ext uri="{BB962C8B-B14F-4D97-AF65-F5344CB8AC3E}">
        <p14:creationId xmlns:p14="http://schemas.microsoft.com/office/powerpoint/2010/main" val="38471986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目录页">
    <p:spTree>
      <p:nvGrpSpPr>
        <p:cNvPr id="1" name=""/>
        <p:cNvGrpSpPr/>
        <p:nvPr/>
      </p:nvGrpSpPr>
      <p:grpSpPr>
        <a:xfrm>
          <a:off x="0" y="0"/>
          <a:ext cx="0" cy="0"/>
          <a:chOff x="0" y="0"/>
          <a:chExt cx="0" cy="0"/>
        </a:xfrm>
      </p:grpSpPr>
      <p:pic>
        <p:nvPicPr>
          <p:cNvPr id="31" name="图片 30"/>
          <p:cNvPicPr>
            <a:picLocks noChangeAspect="1"/>
          </p:cNvPicPr>
          <p:nvPr userDrawn="1"/>
        </p:nvPicPr>
        <p:blipFill>
          <a:blip r:embed="rId2">
            <a:alphaModFix amt="3000"/>
            <a:lum contrast="100000"/>
          </a:blip>
          <a:stretch>
            <a:fillRect/>
          </a:stretch>
        </p:blipFill>
        <p:spPr>
          <a:xfrm>
            <a:off x="5087111" y="-271201"/>
            <a:ext cx="5517717" cy="7400402"/>
          </a:xfrm>
          <a:prstGeom prst="rect">
            <a:avLst/>
          </a:prstGeom>
        </p:spPr>
      </p:pic>
      <p:sp>
        <p:nvSpPr>
          <p:cNvPr id="55" name="页脚占位符 54"/>
          <p:cNvSpPr>
            <a:spLocks noGrp="1"/>
          </p:cNvSpPr>
          <p:nvPr>
            <p:ph type="ftr" sz="quarter" idx="18"/>
          </p:nvPr>
        </p:nvSpPr>
        <p:spPr>
          <a:xfrm>
            <a:off x="3028950" y="6235705"/>
            <a:ext cx="3086100" cy="365125"/>
          </a:xfrm>
          <a:prstGeom prst="rect">
            <a:avLst/>
          </a:prstGeom>
        </p:spPr>
        <p:txBody>
          <a:bodyPr/>
          <a:lstStyle/>
          <a:p>
            <a:endParaRPr lang="zh-CN" altLang="en-US"/>
          </a:p>
        </p:txBody>
      </p:sp>
      <p:sp>
        <p:nvSpPr>
          <p:cNvPr id="8" name="矩形 7"/>
          <p:cNvSpPr/>
          <p:nvPr userDrawn="1"/>
        </p:nvSpPr>
        <p:spPr>
          <a:xfrm>
            <a:off x="-9485" y="0"/>
            <a:ext cx="13347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350"/>
          </a:p>
        </p:txBody>
      </p:sp>
      <p:sp>
        <p:nvSpPr>
          <p:cNvPr id="9" name="图片占位符 8"/>
          <p:cNvSpPr>
            <a:spLocks noGrp="1"/>
          </p:cNvSpPr>
          <p:nvPr>
            <p:ph type="pic" sz="quarter" idx="15"/>
          </p:nvPr>
        </p:nvSpPr>
        <p:spPr>
          <a:xfrm flipH="1">
            <a:off x="127969" y="0"/>
            <a:ext cx="3072872"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10" name="任意形状 9"/>
          <p:cNvSpPr/>
          <p:nvPr userDrawn="1"/>
        </p:nvSpPr>
        <p:spPr>
          <a:xfrm flipH="1">
            <a:off x="25399" y="-98854"/>
            <a:ext cx="3249529" cy="7039443"/>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Autofit/>
          </a:bodyPr>
          <a:lstStyle/>
          <a:p>
            <a:pPr algn="l">
              <a:lnSpc>
                <a:spcPct val="130000"/>
              </a:lnSpc>
            </a:pPr>
            <a:endParaRPr kumimoji="1" lang="zh-CN" altLang="en-US" sz="1500" dirty="0">
              <a:solidFill>
                <a:schemeClr val="tx1">
                  <a:lumMod val="75000"/>
                  <a:lumOff val="25000"/>
                </a:schemeClr>
              </a:solidFill>
            </a:endParaRPr>
          </a:p>
        </p:txBody>
      </p:sp>
    </p:spTree>
    <p:extLst>
      <p:ext uri="{BB962C8B-B14F-4D97-AF65-F5344CB8AC3E}">
        <p14:creationId xmlns:p14="http://schemas.microsoft.com/office/powerpoint/2010/main" val="36675330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标题">
    <p:spTree>
      <p:nvGrpSpPr>
        <p:cNvPr id="1" name=""/>
        <p:cNvGrpSpPr/>
        <p:nvPr/>
      </p:nvGrpSpPr>
      <p:grpSpPr>
        <a:xfrm>
          <a:off x="0" y="0"/>
          <a:ext cx="0" cy="0"/>
          <a:chOff x="0" y="0"/>
          <a:chExt cx="0" cy="0"/>
        </a:xfrm>
      </p:grpSpPr>
      <p:sp>
        <p:nvSpPr>
          <p:cNvPr id="2" name="标题 1"/>
          <p:cNvSpPr>
            <a:spLocks noGrp="1"/>
          </p:cNvSpPr>
          <p:nvPr>
            <p:ph type="title"/>
          </p:nvPr>
        </p:nvSpPr>
        <p:spPr>
          <a:xfrm>
            <a:off x="602457" y="393491"/>
            <a:ext cx="6728242"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7421317" y="468793"/>
            <a:ext cx="1110428"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350"/>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grpSp>
      <p:cxnSp>
        <p:nvCxnSpPr>
          <p:cNvPr id="4" name="直线连接符 3"/>
          <p:cNvCxnSpPr/>
          <p:nvPr userDrawn="1"/>
        </p:nvCxnSpPr>
        <p:spPr>
          <a:xfrm>
            <a:off x="0" y="1016000"/>
            <a:ext cx="9144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cstate="print">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718958" cy="955500"/>
          </a:xfrm>
          <a:prstGeom prst="rect">
            <a:avLst/>
          </a:prstGeom>
        </p:spPr>
      </p:pic>
    </p:spTree>
    <p:extLst>
      <p:ext uri="{BB962C8B-B14F-4D97-AF65-F5344CB8AC3E}">
        <p14:creationId xmlns:p14="http://schemas.microsoft.com/office/powerpoint/2010/main" val="4280099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标题结尾版式1">
    <p:spTree>
      <p:nvGrpSpPr>
        <p:cNvPr id="1" name=""/>
        <p:cNvGrpSpPr/>
        <p:nvPr/>
      </p:nvGrpSpPr>
      <p:grpSpPr>
        <a:xfrm>
          <a:off x="0" y="0"/>
          <a:ext cx="0" cy="0"/>
          <a:chOff x="0" y="0"/>
          <a:chExt cx="0" cy="0"/>
        </a:xfrm>
      </p:grpSpPr>
      <p:sp>
        <p:nvSpPr>
          <p:cNvPr id="3" name="页脚占位符 2"/>
          <p:cNvSpPr>
            <a:spLocks noGrp="1"/>
          </p:cNvSpPr>
          <p:nvPr>
            <p:ph type="ftr" sz="quarter" idx="10"/>
          </p:nvPr>
        </p:nvSpPr>
        <p:spPr>
          <a:xfrm>
            <a:off x="3028950" y="6235705"/>
            <a:ext cx="3086100" cy="365125"/>
          </a:xfrm>
          <a:prstGeom prst="rect">
            <a:avLst/>
          </a:prstGeom>
        </p:spPr>
        <p:txBody>
          <a:bodyPr/>
          <a:lstStyle/>
          <a:p>
            <a:endParaRPr lang="zh-CN" altLang="en-US"/>
          </a:p>
        </p:txBody>
      </p:sp>
      <p:sp>
        <p:nvSpPr>
          <p:cNvPr id="4" name="灯片编号占位符 3"/>
          <p:cNvSpPr>
            <a:spLocks noGrp="1"/>
          </p:cNvSpPr>
          <p:nvPr>
            <p:ph type="sldNum" sz="quarter" idx="11"/>
          </p:nvPr>
        </p:nvSpPr>
        <p:spPr>
          <a:xfrm>
            <a:off x="6457952" y="6235705"/>
            <a:ext cx="2179005" cy="365125"/>
          </a:xfrm>
          <a:prstGeom prst="rect">
            <a:avLst/>
          </a:prstGeom>
        </p:spPr>
        <p:txBody>
          <a:bodyPr/>
          <a:lstStyle/>
          <a:p>
            <a:fld id="{DA0C4C2A-0013-4D0D-BA0B-DE308E42093C}" type="slidenum">
              <a:rPr lang="zh-CN" altLang="en-US" smtClean="0"/>
              <a:t>‹#›</a:t>
            </a:fld>
            <a:endParaRPr lang="zh-CN" altLang="en-US"/>
          </a:p>
        </p:txBody>
      </p:sp>
      <p:sp>
        <p:nvSpPr>
          <p:cNvPr id="6" name="副标题 2"/>
          <p:cNvSpPr>
            <a:spLocks noGrp="1"/>
          </p:cNvSpPr>
          <p:nvPr>
            <p:ph type="subTitle" idx="1"/>
          </p:nvPr>
        </p:nvSpPr>
        <p:spPr>
          <a:xfrm>
            <a:off x="602457" y="3658405"/>
            <a:ext cx="3969544" cy="508452"/>
          </a:xfrm>
        </p:spPr>
        <p:txBody>
          <a:bodyPr lIns="0">
            <a:normAutofit/>
          </a:bodyPr>
          <a:lstStyle>
            <a:lvl1pPr marL="0" indent="0" algn="dist">
              <a:lnSpc>
                <a:spcPct val="120000"/>
              </a:lnSpc>
              <a:buNone/>
              <a:defRPr sz="1350">
                <a:solidFill>
                  <a:schemeClr val="tx2"/>
                </a:solidFill>
              </a:defRPr>
            </a:lvl1pPr>
            <a:lvl2pPr marL="342884" indent="0" algn="ctr">
              <a:buNone/>
              <a:defRPr sz="1500"/>
            </a:lvl2pPr>
            <a:lvl3pPr marL="685766" indent="0" algn="ctr">
              <a:buNone/>
              <a:defRPr sz="1350"/>
            </a:lvl3pPr>
            <a:lvl4pPr marL="1028649" indent="0" algn="ctr">
              <a:buNone/>
              <a:defRPr sz="1200"/>
            </a:lvl4pPr>
            <a:lvl5pPr marL="1371532" indent="0" algn="ctr">
              <a:buNone/>
              <a:defRPr sz="1200"/>
            </a:lvl5pPr>
            <a:lvl6pPr marL="1714415" indent="0" algn="ctr">
              <a:buNone/>
              <a:defRPr sz="1200"/>
            </a:lvl6pPr>
            <a:lvl7pPr marL="2057297" indent="0" algn="ctr">
              <a:buNone/>
              <a:defRPr sz="1200"/>
            </a:lvl7pPr>
            <a:lvl8pPr marL="2400180" indent="0" algn="ctr">
              <a:buNone/>
              <a:defRPr sz="1200"/>
            </a:lvl8pPr>
            <a:lvl9pPr marL="2743064" indent="0" algn="ctr">
              <a:buNone/>
              <a:defRPr sz="1200"/>
            </a:lvl9pPr>
          </a:lstStyle>
          <a:p>
            <a:r>
              <a:rPr lang="zh-CN" altLang="en-US" dirty="0"/>
              <a:t>单击此处编辑母版副标题样式</a:t>
            </a:r>
          </a:p>
        </p:txBody>
      </p:sp>
      <p:sp>
        <p:nvSpPr>
          <p:cNvPr id="112" name="文本占位符 111"/>
          <p:cNvSpPr>
            <a:spLocks noGrp="1"/>
          </p:cNvSpPr>
          <p:nvPr>
            <p:ph type="body" sz="quarter" idx="14"/>
          </p:nvPr>
        </p:nvSpPr>
        <p:spPr>
          <a:xfrm>
            <a:off x="602458" y="1130300"/>
            <a:ext cx="3969545" cy="2501900"/>
          </a:xfrm>
        </p:spPr>
        <p:txBody>
          <a:bodyPr anchor="b" anchorCtr="0">
            <a:normAutofit/>
          </a:bodyPr>
          <a:lstStyle>
            <a:lvl1pPr marL="0" indent="0" algn="dist">
              <a:buNone/>
              <a:defRPr sz="3300" b="1">
                <a:solidFill>
                  <a:schemeClr val="accent2"/>
                </a:solidFill>
              </a:defRPr>
            </a:lvl1pPr>
          </a:lstStyle>
          <a:p>
            <a:pPr lvl="0"/>
            <a:r>
              <a:rPr kumimoji="1" lang="zh-CN" altLang="en-US" dirty="0"/>
              <a:t>单击此处编辑母版文本样式</a:t>
            </a:r>
          </a:p>
        </p:txBody>
      </p:sp>
      <p:sp>
        <p:nvSpPr>
          <p:cNvPr id="113" name="日期占位符 3"/>
          <p:cNvSpPr txBox="1"/>
          <p:nvPr userDrawn="1"/>
        </p:nvSpPr>
        <p:spPr>
          <a:xfrm>
            <a:off x="602456" y="6235704"/>
            <a:ext cx="2190750" cy="365125"/>
          </a:xfrm>
          <a:prstGeom prst="rect">
            <a:avLst/>
          </a:prstGeom>
        </p:spPr>
        <p:txBody>
          <a:bodyPr vert="horz" lIns="0" tIns="34290" rIns="68580" bIns="3429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900" dirty="0"/>
              <a:t>自强、弘毅、求是、拓新</a:t>
            </a:r>
          </a:p>
        </p:txBody>
      </p:sp>
      <p:grpSp>
        <p:nvGrpSpPr>
          <p:cNvPr id="115" name="组合 114"/>
          <p:cNvGrpSpPr/>
          <p:nvPr userDrawn="1"/>
        </p:nvGrpSpPr>
        <p:grpSpPr>
          <a:xfrm>
            <a:off x="612844" y="468793"/>
            <a:ext cx="1110428" cy="458860"/>
            <a:chOff x="2558030" y="228446"/>
            <a:chExt cx="6774643" cy="2099603"/>
          </a:xfrm>
        </p:grpSpPr>
        <p:grpSp>
          <p:nvGrpSpPr>
            <p:cNvPr id="116" name="íšḻîďê"/>
            <p:cNvGrpSpPr/>
            <p:nvPr userDrawn="1"/>
          </p:nvGrpSpPr>
          <p:grpSpPr>
            <a:xfrm>
              <a:off x="2558030" y="228446"/>
              <a:ext cx="2085857" cy="2099603"/>
              <a:chOff x="3551238" y="3067050"/>
              <a:chExt cx="722313" cy="727075"/>
            </a:xfrm>
          </p:grpSpPr>
          <p:sp>
            <p:nvSpPr>
              <p:cNvPr id="14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350"/>
              </a:p>
            </p:txBody>
          </p:sp>
          <p:sp>
            <p:nvSpPr>
              <p:cNvPr id="14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5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5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5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5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5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5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5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5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5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5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6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6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6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6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17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17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17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17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8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8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8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9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9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19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9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9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9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9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9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9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9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1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1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1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1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1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1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117" name="íşḷïḑe"/>
            <p:cNvGrpSpPr/>
            <p:nvPr userDrawn="1"/>
          </p:nvGrpSpPr>
          <p:grpSpPr>
            <a:xfrm>
              <a:off x="4894762" y="471192"/>
              <a:ext cx="4437911" cy="1614111"/>
              <a:chOff x="4412452" y="3106738"/>
              <a:chExt cx="2312689" cy="841148"/>
            </a:xfrm>
          </p:grpSpPr>
          <p:grpSp>
            <p:nvGrpSpPr>
              <p:cNvPr id="118" name="îṥľíḑé"/>
              <p:cNvGrpSpPr/>
              <p:nvPr/>
            </p:nvGrpSpPr>
            <p:grpSpPr>
              <a:xfrm>
                <a:off x="4422776" y="3106738"/>
                <a:ext cx="2293937" cy="617538"/>
                <a:chOff x="4422776" y="3106738"/>
                <a:chExt cx="2293937" cy="617538"/>
              </a:xfrm>
            </p:grpSpPr>
            <p:sp>
              <p:nvSpPr>
                <p:cNvPr id="13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119" name="ïšľîḍê"/>
              <p:cNvGrpSpPr/>
              <p:nvPr/>
            </p:nvGrpSpPr>
            <p:grpSpPr>
              <a:xfrm>
                <a:off x="4412452" y="3781425"/>
                <a:ext cx="2312689" cy="166461"/>
                <a:chOff x="6986588" y="3521075"/>
                <a:chExt cx="1654176" cy="119063"/>
              </a:xfrm>
            </p:grpSpPr>
            <p:sp>
              <p:nvSpPr>
                <p:cNvPr id="12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grpSp>
      <p:sp>
        <p:nvSpPr>
          <p:cNvPr id="216" name="矩形 215"/>
          <p:cNvSpPr/>
          <p:nvPr userDrawn="1"/>
        </p:nvSpPr>
        <p:spPr>
          <a:xfrm>
            <a:off x="9010520" y="0"/>
            <a:ext cx="13347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350"/>
          </a:p>
        </p:txBody>
      </p:sp>
      <p:sp>
        <p:nvSpPr>
          <p:cNvPr id="217" name="图片占位符 216"/>
          <p:cNvSpPr>
            <a:spLocks noGrp="1"/>
          </p:cNvSpPr>
          <p:nvPr>
            <p:ph type="pic" sz="quarter" idx="15"/>
          </p:nvPr>
        </p:nvSpPr>
        <p:spPr>
          <a:xfrm>
            <a:off x="5937649" y="0"/>
            <a:ext cx="3072872" cy="6858000"/>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p:spPr>
        <p:txBody>
          <a:bodyPr wrap="square">
            <a:noAutofit/>
          </a:bodyPr>
          <a:lstStyle/>
          <a:p>
            <a:endParaRPr kumimoji="1" lang="zh-CN" altLang="en-US"/>
          </a:p>
        </p:txBody>
      </p:sp>
      <p:sp>
        <p:nvSpPr>
          <p:cNvPr id="218" name="任意形状 217"/>
          <p:cNvSpPr/>
          <p:nvPr userDrawn="1"/>
        </p:nvSpPr>
        <p:spPr>
          <a:xfrm>
            <a:off x="5859408" y="-86497"/>
            <a:ext cx="3202595" cy="7027086"/>
          </a:xfrm>
          <a:custGeom>
            <a:avLst/>
            <a:gdLst>
              <a:gd name="connsiteX0" fmla="*/ 533952 w 4167120"/>
              <a:gd name="connsiteY0" fmla="*/ 0 h 6858000"/>
              <a:gd name="connsiteX1" fmla="*/ 4167120 w 4167120"/>
              <a:gd name="connsiteY1" fmla="*/ 0 h 6858000"/>
              <a:gd name="connsiteX2" fmla="*/ 4167120 w 4167120"/>
              <a:gd name="connsiteY2" fmla="*/ 6858000 h 6858000"/>
              <a:gd name="connsiteX3" fmla="*/ 427599 w 4167120"/>
              <a:gd name="connsiteY3" fmla="*/ 6858000 h 6858000"/>
              <a:gd name="connsiteX4" fmla="*/ 322189 w 4167120"/>
              <a:gd name="connsiteY4" fmla="*/ 6466939 h 6858000"/>
              <a:gd name="connsiteX5" fmla="*/ 0 w 4167120"/>
              <a:gd name="connsiteY5" fmla="*/ 3599121 h 6858000"/>
              <a:gd name="connsiteX6" fmla="*/ 455902 w 4167120"/>
              <a:gd name="connsiteY6" fmla="*/ 235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120" h="6858000">
                <a:moveTo>
                  <a:pt x="533952" y="0"/>
                </a:moveTo>
                <a:lnTo>
                  <a:pt x="4167120" y="0"/>
                </a:lnTo>
                <a:lnTo>
                  <a:pt x="4167120" y="6858000"/>
                </a:lnTo>
                <a:lnTo>
                  <a:pt x="427599" y="6858000"/>
                </a:lnTo>
                <a:lnTo>
                  <a:pt x="322189" y="6466939"/>
                </a:lnTo>
                <a:cubicBezTo>
                  <a:pt x="116715" y="5614442"/>
                  <a:pt x="0" y="4637502"/>
                  <a:pt x="0" y="3599121"/>
                </a:cubicBezTo>
                <a:cubicBezTo>
                  <a:pt x="0" y="2353065"/>
                  <a:pt x="168069" y="1195481"/>
                  <a:pt x="455902" y="235243"/>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Autofit/>
          </a:bodyPr>
          <a:lstStyle/>
          <a:p>
            <a:pPr algn="l">
              <a:lnSpc>
                <a:spcPct val="130000"/>
              </a:lnSpc>
            </a:pPr>
            <a:endParaRPr kumimoji="1" lang="zh-CN" altLang="en-US" sz="1500" dirty="0">
              <a:solidFill>
                <a:schemeClr val="tx1">
                  <a:lumMod val="75000"/>
                  <a:lumOff val="25000"/>
                </a:schemeClr>
              </a:solidFill>
            </a:endParaRPr>
          </a:p>
        </p:txBody>
      </p:sp>
    </p:spTree>
    <p:extLst>
      <p:ext uri="{BB962C8B-B14F-4D97-AF65-F5344CB8AC3E}">
        <p14:creationId xmlns:p14="http://schemas.microsoft.com/office/powerpoint/2010/main" val="15564584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标题结尾版式2">
    <p:spTree>
      <p:nvGrpSpPr>
        <p:cNvPr id="1" name=""/>
        <p:cNvGrpSpPr/>
        <p:nvPr/>
      </p:nvGrpSpPr>
      <p:grpSpPr>
        <a:xfrm>
          <a:off x="0" y="0"/>
          <a:ext cx="0" cy="0"/>
          <a:chOff x="0" y="0"/>
          <a:chExt cx="0" cy="0"/>
        </a:xfrm>
      </p:grpSpPr>
      <p:sp>
        <p:nvSpPr>
          <p:cNvPr id="37" name="任意形状 36"/>
          <p:cNvSpPr/>
          <p:nvPr userDrawn="1"/>
        </p:nvSpPr>
        <p:spPr>
          <a:xfrm>
            <a:off x="-100584" y="-106934"/>
            <a:ext cx="9351198" cy="3829332"/>
          </a:xfrm>
          <a:custGeom>
            <a:avLst/>
            <a:gdLst>
              <a:gd name="connsiteX0" fmla="*/ 0 w 12192000"/>
              <a:gd name="connsiteY0" fmla="*/ 0 h 3632200"/>
              <a:gd name="connsiteX1" fmla="*/ 12192000 w 12192000"/>
              <a:gd name="connsiteY1" fmla="*/ 0 h 3632200"/>
              <a:gd name="connsiteX2" fmla="*/ 12192000 w 12192000"/>
              <a:gd name="connsiteY2" fmla="*/ 2602097 h 3632200"/>
              <a:gd name="connsiteX3" fmla="*/ 11858362 w 12192000"/>
              <a:gd name="connsiteY3" fmla="*/ 2747371 h 3632200"/>
              <a:gd name="connsiteX4" fmla="*/ 6859519 w 12192000"/>
              <a:gd name="connsiteY4" fmla="*/ 3619648 h 3632200"/>
              <a:gd name="connsiteX5" fmla="*/ 6096062 w 12192000"/>
              <a:gd name="connsiteY5" fmla="*/ 3632200 h 3632200"/>
              <a:gd name="connsiteX6" fmla="*/ 6095939 w 12192000"/>
              <a:gd name="connsiteY6" fmla="*/ 3632200 h 3632200"/>
              <a:gd name="connsiteX7" fmla="*/ 5332482 w 12192000"/>
              <a:gd name="connsiteY7" fmla="*/ 3619648 h 3632200"/>
              <a:gd name="connsiteX8" fmla="*/ 333638 w 12192000"/>
              <a:gd name="connsiteY8" fmla="*/ 2747371 h 3632200"/>
              <a:gd name="connsiteX9" fmla="*/ 0 w 12192000"/>
              <a:gd name="connsiteY9" fmla="*/ 2602097 h 363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32200">
                <a:moveTo>
                  <a:pt x="0" y="0"/>
                </a:moveTo>
                <a:lnTo>
                  <a:pt x="12192000" y="0"/>
                </a:lnTo>
                <a:lnTo>
                  <a:pt x="12192000" y="2602097"/>
                </a:lnTo>
                <a:lnTo>
                  <a:pt x="11858362" y="2747371"/>
                </a:lnTo>
                <a:cubicBezTo>
                  <a:pt x="10640880" y="3227716"/>
                  <a:pt x="8867829" y="3553239"/>
                  <a:pt x="6859519" y="3619648"/>
                </a:cubicBezTo>
                <a:lnTo>
                  <a:pt x="6096062" y="3632200"/>
                </a:lnTo>
                <a:lnTo>
                  <a:pt x="6095939" y="3632200"/>
                </a:lnTo>
                <a:lnTo>
                  <a:pt x="5332482" y="3619648"/>
                </a:lnTo>
                <a:cubicBezTo>
                  <a:pt x="3324171" y="3553239"/>
                  <a:pt x="1551120" y="3227716"/>
                  <a:pt x="333638" y="2747371"/>
                </a:cubicBezTo>
                <a:lnTo>
                  <a:pt x="0" y="2602097"/>
                </a:ln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Autofit/>
          </a:bodyPr>
          <a:lstStyle/>
          <a:p>
            <a:pPr algn="l">
              <a:lnSpc>
                <a:spcPct val="130000"/>
              </a:lnSpc>
            </a:pPr>
            <a:endParaRPr kumimoji="1" lang="zh-CN" altLang="en-US" sz="1500" dirty="0">
              <a:solidFill>
                <a:schemeClr val="tx1">
                  <a:lumMod val="75000"/>
                  <a:lumOff val="25000"/>
                </a:schemeClr>
              </a:solidFill>
            </a:endParaRPr>
          </a:p>
        </p:txBody>
      </p:sp>
      <p:sp>
        <p:nvSpPr>
          <p:cNvPr id="3" name="页脚占位符 2"/>
          <p:cNvSpPr>
            <a:spLocks noGrp="1"/>
          </p:cNvSpPr>
          <p:nvPr>
            <p:ph type="ftr" sz="quarter" idx="10"/>
          </p:nvPr>
        </p:nvSpPr>
        <p:spPr>
          <a:xfrm>
            <a:off x="3028950" y="6235705"/>
            <a:ext cx="3086100" cy="365125"/>
          </a:xfrm>
          <a:prstGeom prst="rect">
            <a:avLst/>
          </a:prstGeom>
        </p:spPr>
        <p:txBody>
          <a:bodyPr/>
          <a:lstStyle/>
          <a:p>
            <a:endParaRPr lang="zh-CN" altLang="en-US"/>
          </a:p>
        </p:txBody>
      </p:sp>
      <p:sp>
        <p:nvSpPr>
          <p:cNvPr id="4" name="灯片编号占位符 3"/>
          <p:cNvSpPr>
            <a:spLocks noGrp="1"/>
          </p:cNvSpPr>
          <p:nvPr>
            <p:ph type="sldNum" sz="quarter" idx="11"/>
          </p:nvPr>
        </p:nvSpPr>
        <p:spPr>
          <a:xfrm>
            <a:off x="6457952" y="6235705"/>
            <a:ext cx="2179005" cy="365125"/>
          </a:xfrm>
          <a:prstGeom prst="rect">
            <a:avLst/>
          </a:prstGeom>
        </p:spPr>
        <p:txBody>
          <a:bodyPr/>
          <a:lstStyle/>
          <a:p>
            <a:fld id="{DA0C4C2A-0013-4D0D-BA0B-DE308E42093C}" type="slidenum">
              <a:rPr lang="zh-CN" altLang="en-US" smtClean="0"/>
              <a:t>‹#›</a:t>
            </a:fld>
            <a:endParaRPr lang="zh-CN" altLang="en-US"/>
          </a:p>
        </p:txBody>
      </p:sp>
      <p:sp>
        <p:nvSpPr>
          <p:cNvPr id="113" name="日期占位符 3"/>
          <p:cNvSpPr txBox="1"/>
          <p:nvPr userDrawn="1"/>
        </p:nvSpPr>
        <p:spPr>
          <a:xfrm>
            <a:off x="602456" y="6235704"/>
            <a:ext cx="2190750" cy="365125"/>
          </a:xfrm>
          <a:prstGeom prst="rect">
            <a:avLst/>
          </a:prstGeom>
        </p:spPr>
        <p:txBody>
          <a:bodyPr vert="horz" lIns="0" tIns="34290" rIns="68580" bIns="3429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900" dirty="0"/>
              <a:t>自强、弘毅、求是、拓新</a:t>
            </a:r>
          </a:p>
        </p:txBody>
      </p:sp>
      <p:sp>
        <p:nvSpPr>
          <p:cNvPr id="9" name="图片占位符 8"/>
          <p:cNvSpPr>
            <a:spLocks noGrp="1"/>
          </p:cNvSpPr>
          <p:nvPr>
            <p:ph type="pic" sz="quarter" idx="15"/>
          </p:nvPr>
        </p:nvSpPr>
        <p:spPr>
          <a:xfrm>
            <a:off x="0" y="0"/>
            <a:ext cx="9144000" cy="3632200"/>
          </a:xfrm>
          <a:custGeom>
            <a:avLst/>
            <a:gdLst>
              <a:gd name="connsiteX0" fmla="*/ 0 w 12192000"/>
              <a:gd name="connsiteY0" fmla="*/ 0 h 3632200"/>
              <a:gd name="connsiteX1" fmla="*/ 12192000 w 12192000"/>
              <a:gd name="connsiteY1" fmla="*/ 0 h 3632200"/>
              <a:gd name="connsiteX2" fmla="*/ 12192000 w 12192000"/>
              <a:gd name="connsiteY2" fmla="*/ 2602097 h 3632200"/>
              <a:gd name="connsiteX3" fmla="*/ 11858362 w 12192000"/>
              <a:gd name="connsiteY3" fmla="*/ 2747371 h 3632200"/>
              <a:gd name="connsiteX4" fmla="*/ 6859519 w 12192000"/>
              <a:gd name="connsiteY4" fmla="*/ 3619648 h 3632200"/>
              <a:gd name="connsiteX5" fmla="*/ 6096062 w 12192000"/>
              <a:gd name="connsiteY5" fmla="*/ 3632200 h 3632200"/>
              <a:gd name="connsiteX6" fmla="*/ 6095939 w 12192000"/>
              <a:gd name="connsiteY6" fmla="*/ 3632200 h 3632200"/>
              <a:gd name="connsiteX7" fmla="*/ 5332482 w 12192000"/>
              <a:gd name="connsiteY7" fmla="*/ 3619648 h 3632200"/>
              <a:gd name="connsiteX8" fmla="*/ 333638 w 12192000"/>
              <a:gd name="connsiteY8" fmla="*/ 2747371 h 3632200"/>
              <a:gd name="connsiteX9" fmla="*/ 0 w 12192000"/>
              <a:gd name="connsiteY9" fmla="*/ 2602097 h 363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32200">
                <a:moveTo>
                  <a:pt x="0" y="0"/>
                </a:moveTo>
                <a:lnTo>
                  <a:pt x="12192000" y="0"/>
                </a:lnTo>
                <a:lnTo>
                  <a:pt x="12192000" y="2602097"/>
                </a:lnTo>
                <a:lnTo>
                  <a:pt x="11858362" y="2747371"/>
                </a:lnTo>
                <a:cubicBezTo>
                  <a:pt x="10640880" y="3227716"/>
                  <a:pt x="8867829" y="3553239"/>
                  <a:pt x="6859519" y="3619648"/>
                </a:cubicBezTo>
                <a:lnTo>
                  <a:pt x="6096062" y="3632200"/>
                </a:lnTo>
                <a:lnTo>
                  <a:pt x="6095939" y="3632200"/>
                </a:lnTo>
                <a:lnTo>
                  <a:pt x="5332482" y="3619648"/>
                </a:lnTo>
                <a:cubicBezTo>
                  <a:pt x="3324171" y="3553239"/>
                  <a:pt x="1551120" y="3227716"/>
                  <a:pt x="333638" y="2747371"/>
                </a:cubicBezTo>
                <a:lnTo>
                  <a:pt x="0" y="2602097"/>
                </a:lnTo>
                <a:close/>
              </a:path>
            </a:pathLst>
          </a:custGeom>
        </p:spPr>
        <p:txBody>
          <a:bodyPr wrap="square">
            <a:noAutofit/>
          </a:bodyPr>
          <a:lstStyle/>
          <a:p>
            <a:endParaRPr kumimoji="1" lang="zh-CN" altLang="en-US" dirty="0"/>
          </a:p>
        </p:txBody>
      </p:sp>
      <p:grpSp>
        <p:nvGrpSpPr>
          <p:cNvPr id="7" name="íşḷïḑe"/>
          <p:cNvGrpSpPr/>
          <p:nvPr userDrawn="1"/>
        </p:nvGrpSpPr>
        <p:grpSpPr>
          <a:xfrm>
            <a:off x="7739122" y="6251203"/>
            <a:ext cx="790801" cy="383497"/>
            <a:chOff x="4412452" y="3106738"/>
            <a:chExt cx="2312689" cy="841148"/>
          </a:xfrm>
        </p:grpSpPr>
        <p:grpSp>
          <p:nvGrpSpPr>
            <p:cNvPr id="8" name="îṥľíḑé"/>
            <p:cNvGrpSpPr/>
            <p:nvPr/>
          </p:nvGrpSpPr>
          <p:grpSpPr>
            <a:xfrm>
              <a:off x="4422776" y="3106738"/>
              <a:ext cx="2293937" cy="617538"/>
              <a:chOff x="4422776" y="3106738"/>
              <a:chExt cx="2293937" cy="617538"/>
            </a:xfrm>
          </p:grpSpPr>
          <p:sp>
            <p:nvSpPr>
              <p:cNvPr id="26"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4"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5"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6"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10" name="ïšľîḍê"/>
            <p:cNvGrpSpPr/>
            <p:nvPr/>
          </p:nvGrpSpPr>
          <p:grpSpPr>
            <a:xfrm>
              <a:off x="4412452" y="3781425"/>
              <a:ext cx="2312689" cy="166461"/>
              <a:chOff x="6986588" y="3521075"/>
              <a:chExt cx="1654176" cy="119063"/>
            </a:xfrm>
          </p:grpSpPr>
          <p:sp>
            <p:nvSpPr>
              <p:cNvPr id="11"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2"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3"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4"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5"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6"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7"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8"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19"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0"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1"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2"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3"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4"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330455" y="759873"/>
            <a:ext cx="530915" cy="300082"/>
          </a:xfrm>
          <a:prstGeom prst="rect">
            <a:avLst/>
          </a:prstGeom>
        </p:spPr>
        <p:txBody>
          <a:bodyPr wrap="none">
            <a:spAutoFit/>
          </a:bodyPr>
          <a:lstStyle/>
          <a:p>
            <a:pPr marL="0" marR="0" lvl="0" indent="0" defTabSz="456701" eaLnBrk="1" fontAlgn="auto" latinLnBrk="0" hangingPunct="1">
              <a:lnSpc>
                <a:spcPct val="100000"/>
              </a:lnSpc>
              <a:spcBef>
                <a:spcPts val="0"/>
              </a:spcBef>
              <a:spcAft>
                <a:spcPts val="0"/>
              </a:spcAft>
              <a:buClrTx/>
              <a:buSzTx/>
              <a:buFontTx/>
              <a:buNone/>
              <a:defRPr/>
            </a:pPr>
            <a:r>
              <a:rPr kumimoji="0" lang="zh-CN" altLang="en-US" sz="135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35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1929444" y="759876"/>
            <a:ext cx="1051501" cy="1541897"/>
          </a:xfrm>
          <a:prstGeom prst="rect">
            <a:avLst/>
          </a:prstGeom>
        </p:spPr>
        <p:txBody>
          <a:bodyPr wrap="square">
            <a:spAutoFit/>
          </a:bodyPr>
          <a:lstStyle/>
          <a:p>
            <a:pPr marL="0" marR="0" lvl="0" indent="0" defTabSz="456701" eaLnBrk="1" fontAlgn="auto" latinLnBrk="0" hangingPunct="1">
              <a:lnSpc>
                <a:spcPct val="130000"/>
              </a:lnSpc>
              <a:spcBef>
                <a:spcPts val="0"/>
              </a:spcBef>
              <a:spcAft>
                <a:spcPts val="0"/>
              </a:spcAft>
              <a:buClrTx/>
              <a:buSzTx/>
              <a:buFontTx/>
              <a:buNone/>
              <a:defRPr/>
            </a:pPr>
            <a:r>
              <a:rPr kumimoji="0" lang="zh-CN" altLang="en-US" sz="105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05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456701"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456701"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456701"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456701"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456701"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456701" eaLnBrk="1" fontAlgn="auto" latinLnBrk="0" hangingPunct="1">
              <a:lnSpc>
                <a:spcPct val="130000"/>
              </a:lnSpc>
              <a:spcBef>
                <a:spcPts val="0"/>
              </a:spcBef>
              <a:spcAft>
                <a:spcPts val="0"/>
              </a:spcAft>
              <a:buClrTx/>
              <a:buSzTx/>
              <a:buFontTx/>
              <a:buNone/>
              <a:defRPr/>
            </a:pPr>
            <a:r>
              <a:rPr kumimoji="0" lang="zh-CN" altLang="en-US" sz="105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05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3114760" y="759873"/>
            <a:ext cx="5305759" cy="1962012"/>
          </a:xfrm>
          <a:prstGeom prst="rect">
            <a:avLst/>
          </a:prstGeom>
        </p:spPr>
        <p:txBody>
          <a:bodyPr wrap="square">
            <a:spAutoFit/>
          </a:bodyPr>
          <a:lstStyle/>
          <a:p>
            <a:pPr marL="0" marR="0" lvl="0" indent="0" defTabSz="685766" eaLnBrk="1" fontAlgn="auto" latinLnBrk="0" hangingPunct="1">
              <a:lnSpc>
                <a:spcPct val="130000"/>
              </a:lnSpc>
              <a:spcBef>
                <a:spcPts val="0"/>
              </a:spcBef>
              <a:spcAft>
                <a:spcPts val="0"/>
              </a:spcAft>
              <a:buClrTx/>
              <a:buSzTx/>
              <a:buFontTx/>
              <a:buNone/>
              <a:defRPr/>
            </a:pPr>
            <a:r>
              <a:rPr kumimoji="0" lang="zh-CN" altLang="en-US" sz="105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05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85766" eaLnBrk="1" fontAlgn="auto" latinLnBrk="0" hangingPunct="1">
              <a:lnSpc>
                <a:spcPct val="130000"/>
              </a:lnSpc>
              <a:spcBef>
                <a:spcPts val="0"/>
              </a:spcBef>
              <a:spcAft>
                <a:spcPts val="0"/>
              </a:spcAft>
              <a:buClrTx/>
              <a:buSzTx/>
              <a:buFontTx/>
              <a:buNone/>
              <a:defRPr/>
            </a:pPr>
            <a:r>
              <a:rPr kumimoji="0" lang="zh-CN" altLang="en-US" sz="105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05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05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05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05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456701"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456701" eaLnBrk="1" fontAlgn="auto" latinLnBrk="0" hangingPunct="1">
              <a:lnSpc>
                <a:spcPct val="130000"/>
              </a:lnSpc>
              <a:spcBef>
                <a:spcPts val="0"/>
              </a:spcBef>
              <a:spcAft>
                <a:spcPts val="0"/>
              </a:spcAft>
              <a:buClrTx/>
              <a:buSzTx/>
              <a:buFontTx/>
              <a:buNone/>
              <a:defRPr/>
            </a:pPr>
            <a:endPar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456701" eaLnBrk="1" fontAlgn="auto" latinLnBrk="0" hangingPunct="1">
              <a:lnSpc>
                <a:spcPct val="130000"/>
              </a:lnSpc>
              <a:spcBef>
                <a:spcPts val="0"/>
              </a:spcBef>
              <a:spcAft>
                <a:spcPts val="0"/>
              </a:spcAft>
              <a:buClrTx/>
              <a:buSzTx/>
              <a:buFontTx/>
              <a:buNone/>
              <a:defRPr/>
            </a:pPr>
            <a:r>
              <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05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456701" eaLnBrk="1" fontAlgn="auto" latinLnBrk="0" hangingPunct="1">
              <a:lnSpc>
                <a:spcPct val="130000"/>
              </a:lnSpc>
              <a:spcBef>
                <a:spcPts val="0"/>
              </a:spcBef>
              <a:spcAft>
                <a:spcPts val="0"/>
              </a:spcAft>
              <a:buClrTx/>
              <a:buSzTx/>
              <a:buFontTx/>
              <a:buNone/>
              <a:defRPr/>
            </a:pPr>
            <a:r>
              <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05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05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05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05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330455" y="182450"/>
            <a:ext cx="630301" cy="207749"/>
          </a:xfrm>
          <a:prstGeom prst="rect">
            <a:avLst/>
          </a:prstGeom>
        </p:spPr>
        <p:txBody>
          <a:bodyPr wrap="none">
            <a:spAutoFit/>
          </a:bodyPr>
          <a:lstStyle/>
          <a:p>
            <a:pPr marL="0" marR="0" lvl="0" indent="0" defTabSz="456701" eaLnBrk="1" fontAlgn="auto" latinLnBrk="0" hangingPunct="1">
              <a:lnSpc>
                <a:spcPct val="100000"/>
              </a:lnSpc>
              <a:spcBef>
                <a:spcPts val="0"/>
              </a:spcBef>
              <a:spcAft>
                <a:spcPts val="0"/>
              </a:spcAft>
              <a:buClrTx/>
              <a:buSzTx/>
              <a:buFontTx/>
              <a:buNone/>
              <a:defRPr/>
            </a:pPr>
            <a:r>
              <a:rPr kumimoji="1" lang="en-US" altLang="zh-CN" sz="75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75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引用">
    <p:spTree>
      <p:nvGrpSpPr>
        <p:cNvPr id="1" name=""/>
        <p:cNvGrpSpPr/>
        <p:nvPr/>
      </p:nvGrpSpPr>
      <p:grpSpPr>
        <a:xfrm>
          <a:off x="0" y="0"/>
          <a:ext cx="0" cy="0"/>
          <a:chOff x="0" y="0"/>
          <a:chExt cx="0" cy="0"/>
        </a:xfrm>
      </p:grpSpPr>
      <p:sp>
        <p:nvSpPr>
          <p:cNvPr id="2" name="标题 1"/>
          <p:cNvSpPr>
            <a:spLocks noGrp="1"/>
          </p:cNvSpPr>
          <p:nvPr>
            <p:ph type="title"/>
          </p:nvPr>
        </p:nvSpPr>
        <p:spPr>
          <a:xfrm>
            <a:off x="602457" y="393491"/>
            <a:ext cx="6728242"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7421317" y="468793"/>
            <a:ext cx="1110428"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350"/>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grpSp>
      <p:cxnSp>
        <p:nvCxnSpPr>
          <p:cNvPr id="4" name="直线连接符 3"/>
          <p:cNvCxnSpPr/>
          <p:nvPr userDrawn="1"/>
        </p:nvCxnSpPr>
        <p:spPr>
          <a:xfrm>
            <a:off x="0" y="1016000"/>
            <a:ext cx="9144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cstate="print">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718958" cy="955500"/>
          </a:xfrm>
          <a:prstGeom prst="rect">
            <a:avLst/>
          </a:prstGeom>
        </p:spPr>
      </p:pic>
      <p:grpSp>
        <p:nvGrpSpPr>
          <p:cNvPr id="108" name="组合 107"/>
          <p:cNvGrpSpPr/>
          <p:nvPr userDrawn="1"/>
        </p:nvGrpSpPr>
        <p:grpSpPr>
          <a:xfrm flipH="1">
            <a:off x="5311444" y="1542469"/>
            <a:ext cx="2509910" cy="2744651"/>
            <a:chOff x="5391486" y="1250127"/>
            <a:chExt cx="1521247" cy="1247642"/>
          </a:xfrm>
        </p:grpSpPr>
        <p:sp>
          <p:nvSpPr>
            <p:cNvPr id="109" name="任意形状 108"/>
            <p:cNvSpPr/>
            <p:nvPr/>
          </p:nvSpPr>
          <p:spPr>
            <a:xfrm>
              <a:off x="5391486" y="1250127"/>
              <a:ext cx="634765" cy="1247642"/>
            </a:xfrm>
            <a:custGeom>
              <a:avLst/>
              <a:gdLst/>
              <a:ahLst/>
              <a:cxnLst/>
              <a:rect l="l" t="t" r="r" b="b"/>
              <a:pathLst>
                <a:path w="634765" h="1247642">
                  <a:moveTo>
                    <a:pt x="353863" y="0"/>
                  </a:moveTo>
                  <a:lnTo>
                    <a:pt x="598284" y="0"/>
                  </a:lnTo>
                  <a:lnTo>
                    <a:pt x="324678" y="612877"/>
                  </a:lnTo>
                  <a:lnTo>
                    <a:pt x="634765" y="612877"/>
                  </a:lnTo>
                  <a:lnTo>
                    <a:pt x="634765" y="1247642"/>
                  </a:lnTo>
                  <a:lnTo>
                    <a:pt x="0" y="1247642"/>
                  </a:lnTo>
                  <a:lnTo>
                    <a:pt x="0" y="609229"/>
                  </a:lnTo>
                  <a:lnTo>
                    <a:pt x="353863" y="0"/>
                  </a:lnTo>
                  <a:close/>
                </a:path>
              </a:pathLst>
            </a:custGeom>
            <a:solidFill>
              <a:schemeClr val="tx2">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sz="1350"/>
            </a:p>
          </p:txBody>
        </p:sp>
        <p:sp>
          <p:nvSpPr>
            <p:cNvPr id="111" name="任意形状 110"/>
            <p:cNvSpPr/>
            <p:nvPr/>
          </p:nvSpPr>
          <p:spPr>
            <a:xfrm>
              <a:off x="6277968" y="1250127"/>
              <a:ext cx="634765" cy="1247642"/>
            </a:xfrm>
            <a:custGeom>
              <a:avLst/>
              <a:gdLst/>
              <a:ahLst/>
              <a:cxnLst/>
              <a:rect l="l" t="t" r="r" b="b"/>
              <a:pathLst>
                <a:path w="634765" h="1247642">
                  <a:moveTo>
                    <a:pt x="353863" y="0"/>
                  </a:moveTo>
                  <a:lnTo>
                    <a:pt x="598284" y="0"/>
                  </a:lnTo>
                  <a:lnTo>
                    <a:pt x="324678" y="612877"/>
                  </a:lnTo>
                  <a:lnTo>
                    <a:pt x="634765" y="612877"/>
                  </a:lnTo>
                  <a:lnTo>
                    <a:pt x="634765" y="1247642"/>
                  </a:lnTo>
                  <a:lnTo>
                    <a:pt x="0" y="1247642"/>
                  </a:lnTo>
                  <a:lnTo>
                    <a:pt x="0" y="609229"/>
                  </a:lnTo>
                  <a:lnTo>
                    <a:pt x="353863" y="0"/>
                  </a:lnTo>
                  <a:close/>
                </a:path>
              </a:pathLst>
            </a:custGeom>
            <a:solidFill>
              <a:schemeClr val="tx2">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sz="1350"/>
            </a:p>
          </p:txBody>
        </p:sp>
      </p:grpSp>
      <p:sp>
        <p:nvSpPr>
          <p:cNvPr id="113" name="矩形标注 112"/>
          <p:cNvSpPr/>
          <p:nvPr userDrawn="1"/>
        </p:nvSpPr>
        <p:spPr>
          <a:xfrm>
            <a:off x="3221832" y="1792186"/>
            <a:ext cx="5319712" cy="3985468"/>
          </a:xfrm>
          <a:prstGeom prst="wedgeRectCallout">
            <a:avLst>
              <a:gd name="adj1" fmla="val -57128"/>
              <a:gd name="adj2" fmla="val -8009"/>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rmAutofit/>
          </a:bodyPr>
          <a:lstStyle/>
          <a:p>
            <a:pPr>
              <a:lnSpc>
                <a:spcPct val="130000"/>
              </a:lnSpc>
            </a:pPr>
            <a:endParaRPr kumimoji="1" lang="en-US" altLang="zh-CN" sz="1500" dirty="0">
              <a:solidFill>
                <a:schemeClr val="tx1">
                  <a:lumMod val="75000"/>
                  <a:lumOff val="25000"/>
                </a:schemeClr>
              </a:solidFill>
            </a:endParaRPr>
          </a:p>
          <a:p>
            <a:pPr>
              <a:lnSpc>
                <a:spcPct val="130000"/>
              </a:lnSpc>
            </a:pPr>
            <a:endParaRPr kumimoji="1" lang="en-US" altLang="zh-CN" sz="1500" dirty="0">
              <a:solidFill>
                <a:schemeClr val="tx1">
                  <a:lumMod val="75000"/>
                  <a:lumOff val="25000"/>
                </a:schemeClr>
              </a:solidFill>
            </a:endParaRPr>
          </a:p>
          <a:p>
            <a:pPr>
              <a:lnSpc>
                <a:spcPct val="130000"/>
              </a:lnSpc>
            </a:pPr>
            <a:endParaRPr kumimoji="1" lang="en-US" altLang="zh-CN" sz="1500" dirty="0">
              <a:solidFill>
                <a:schemeClr val="tx1">
                  <a:lumMod val="75000"/>
                  <a:lumOff val="25000"/>
                </a:schemeClr>
              </a:solidFill>
            </a:endParaRPr>
          </a:p>
        </p:txBody>
      </p:sp>
      <p:sp>
        <p:nvSpPr>
          <p:cNvPr id="114" name="椭圆 113"/>
          <p:cNvSpPr/>
          <p:nvPr userDrawn="1"/>
        </p:nvSpPr>
        <p:spPr>
          <a:xfrm>
            <a:off x="746157" y="1801406"/>
            <a:ext cx="1939895" cy="2586526"/>
          </a:xfrm>
          <a:prstGeom prst="ellipse">
            <a:avLst/>
          </a:prstGeom>
          <a:noFill/>
          <a:ln cmpd="thickThin">
            <a:solidFill>
              <a:schemeClr val="accent2"/>
            </a:solidFill>
            <a:prstDash val="dash"/>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kumimoji="1" lang="zh-CN" altLang="en-US" sz="1350"/>
          </a:p>
        </p:txBody>
      </p:sp>
      <p:sp>
        <p:nvSpPr>
          <p:cNvPr id="117" name="图片占位符 116"/>
          <p:cNvSpPr>
            <a:spLocks noGrp="1"/>
          </p:cNvSpPr>
          <p:nvPr>
            <p:ph type="pic" sz="quarter" idx="10"/>
          </p:nvPr>
        </p:nvSpPr>
        <p:spPr>
          <a:xfrm>
            <a:off x="854603" y="1946004"/>
            <a:ext cx="1722999"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solidFill>
              <a:schemeClr val="accent2"/>
            </a:solidFill>
          </a:ln>
        </p:spPr>
        <p:txBody>
          <a:bodyPr wrap="square">
            <a:noAutofit/>
          </a:bodyPr>
          <a:lstStyle/>
          <a:p>
            <a:endParaRPr kumimoji="1"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单张图片1">
    <p:spTree>
      <p:nvGrpSpPr>
        <p:cNvPr id="1" name=""/>
        <p:cNvGrpSpPr/>
        <p:nvPr/>
      </p:nvGrpSpPr>
      <p:grpSpPr>
        <a:xfrm>
          <a:off x="0" y="0"/>
          <a:ext cx="0" cy="0"/>
          <a:chOff x="0" y="0"/>
          <a:chExt cx="0" cy="0"/>
        </a:xfrm>
      </p:grpSpPr>
      <p:sp>
        <p:nvSpPr>
          <p:cNvPr id="2" name="标题 1"/>
          <p:cNvSpPr>
            <a:spLocks noGrp="1"/>
          </p:cNvSpPr>
          <p:nvPr>
            <p:ph type="title"/>
          </p:nvPr>
        </p:nvSpPr>
        <p:spPr>
          <a:xfrm>
            <a:off x="602457" y="393491"/>
            <a:ext cx="6728242"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7421317" y="468793"/>
            <a:ext cx="1110428"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350"/>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grpSp>
      <p:cxnSp>
        <p:nvCxnSpPr>
          <p:cNvPr id="4" name="直线连接符 3"/>
          <p:cNvCxnSpPr/>
          <p:nvPr userDrawn="1"/>
        </p:nvCxnSpPr>
        <p:spPr>
          <a:xfrm>
            <a:off x="0" y="1016000"/>
            <a:ext cx="9144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cstate="print">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718958" cy="955500"/>
          </a:xfrm>
          <a:prstGeom prst="rect">
            <a:avLst/>
          </a:prstGeom>
        </p:spPr>
      </p:pic>
      <p:grpSp>
        <p:nvGrpSpPr>
          <p:cNvPr id="107" name="组合 106"/>
          <p:cNvGrpSpPr/>
          <p:nvPr userDrawn="1"/>
        </p:nvGrpSpPr>
        <p:grpSpPr>
          <a:xfrm>
            <a:off x="602456" y="1402938"/>
            <a:ext cx="3972273" cy="4835897"/>
            <a:chOff x="803275" y="1402933"/>
            <a:chExt cx="5296364" cy="4835897"/>
          </a:xfrm>
        </p:grpSpPr>
        <p:sp>
          <p:nvSpPr>
            <p:cNvPr id="108" name="矩形 107"/>
            <p:cNvSpPr/>
            <p:nvPr/>
          </p:nvSpPr>
          <p:spPr>
            <a:xfrm>
              <a:off x="806914" y="1402933"/>
              <a:ext cx="5292725" cy="483276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endParaRPr>
            </a:p>
          </p:txBody>
        </p:sp>
        <p:sp>
          <p:nvSpPr>
            <p:cNvPr id="109" name="矩形 108"/>
            <p:cNvSpPr/>
            <p:nvPr/>
          </p:nvSpPr>
          <p:spPr>
            <a:xfrm>
              <a:off x="803275" y="1402933"/>
              <a:ext cx="136003" cy="110206"/>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sp>
          <p:nvSpPr>
            <p:cNvPr id="111" name="矩形 110"/>
            <p:cNvSpPr/>
            <p:nvPr/>
          </p:nvSpPr>
          <p:spPr>
            <a:xfrm>
              <a:off x="5959997" y="1402933"/>
              <a:ext cx="136003" cy="110206"/>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sp>
          <p:nvSpPr>
            <p:cNvPr id="112" name="矩形 111"/>
            <p:cNvSpPr/>
            <p:nvPr/>
          </p:nvSpPr>
          <p:spPr>
            <a:xfrm>
              <a:off x="808355" y="6111435"/>
              <a:ext cx="136003" cy="12739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sp>
          <p:nvSpPr>
            <p:cNvPr id="113" name="矩形 112"/>
            <p:cNvSpPr/>
            <p:nvPr/>
          </p:nvSpPr>
          <p:spPr>
            <a:xfrm>
              <a:off x="5959997" y="6111435"/>
              <a:ext cx="136003" cy="12739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grpSp>
      <p:sp>
        <p:nvSpPr>
          <p:cNvPr id="5" name="图片占位符 4"/>
          <p:cNvSpPr>
            <a:spLocks noGrp="1"/>
          </p:cNvSpPr>
          <p:nvPr>
            <p:ph type="pic" sz="quarter" idx="11"/>
          </p:nvPr>
        </p:nvSpPr>
        <p:spPr>
          <a:xfrm>
            <a:off x="704458" y="1513139"/>
            <a:ext cx="3773652" cy="4598296"/>
          </a:xfrm>
        </p:spPr>
        <p:txBody>
          <a:bodyPr/>
          <a:lstStyle/>
          <a:p>
            <a:endParaRPr kumimoji="1"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单张图片2">
    <p:spTree>
      <p:nvGrpSpPr>
        <p:cNvPr id="1" name=""/>
        <p:cNvGrpSpPr/>
        <p:nvPr/>
      </p:nvGrpSpPr>
      <p:grpSpPr>
        <a:xfrm>
          <a:off x="0" y="0"/>
          <a:ext cx="0" cy="0"/>
          <a:chOff x="0" y="0"/>
          <a:chExt cx="0" cy="0"/>
        </a:xfrm>
      </p:grpSpPr>
      <p:sp>
        <p:nvSpPr>
          <p:cNvPr id="2" name="标题 1"/>
          <p:cNvSpPr>
            <a:spLocks noGrp="1"/>
          </p:cNvSpPr>
          <p:nvPr>
            <p:ph type="title"/>
          </p:nvPr>
        </p:nvSpPr>
        <p:spPr>
          <a:xfrm>
            <a:off x="602457" y="393491"/>
            <a:ext cx="6728242"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7421317" y="468793"/>
            <a:ext cx="1110428"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350"/>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grpSp>
      <p:cxnSp>
        <p:nvCxnSpPr>
          <p:cNvPr id="4" name="直线连接符 3"/>
          <p:cNvCxnSpPr/>
          <p:nvPr userDrawn="1"/>
        </p:nvCxnSpPr>
        <p:spPr>
          <a:xfrm>
            <a:off x="0" y="1016000"/>
            <a:ext cx="9144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cstate="print">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718958" cy="955500"/>
          </a:xfrm>
          <a:prstGeom prst="rect">
            <a:avLst/>
          </a:prstGeom>
        </p:spPr>
      </p:pic>
      <p:sp>
        <p:nvSpPr>
          <p:cNvPr id="5" name="图片占位符 4"/>
          <p:cNvSpPr>
            <a:spLocks noGrp="1"/>
          </p:cNvSpPr>
          <p:nvPr>
            <p:ph type="pic" sz="quarter" idx="11"/>
          </p:nvPr>
        </p:nvSpPr>
        <p:spPr>
          <a:xfrm>
            <a:off x="602458" y="1160464"/>
            <a:ext cx="7939088" cy="2344526"/>
          </a:xfrm>
        </p:spPr>
        <p:txBody>
          <a:bodyPr/>
          <a:lstStyle/>
          <a:p>
            <a:endParaRPr kumimoji="1"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两张图片">
    <p:spTree>
      <p:nvGrpSpPr>
        <p:cNvPr id="1" name=""/>
        <p:cNvGrpSpPr/>
        <p:nvPr/>
      </p:nvGrpSpPr>
      <p:grpSpPr>
        <a:xfrm>
          <a:off x="0" y="0"/>
          <a:ext cx="0" cy="0"/>
          <a:chOff x="0" y="0"/>
          <a:chExt cx="0" cy="0"/>
        </a:xfrm>
      </p:grpSpPr>
      <p:grpSp>
        <p:nvGrpSpPr>
          <p:cNvPr id="118" name="组合 117"/>
          <p:cNvGrpSpPr/>
          <p:nvPr userDrawn="1"/>
        </p:nvGrpSpPr>
        <p:grpSpPr>
          <a:xfrm>
            <a:off x="4571890" y="1316255"/>
            <a:ext cx="3969654" cy="2471738"/>
            <a:chOff x="6095853" y="1170205"/>
            <a:chExt cx="5292872" cy="2471738"/>
          </a:xfrm>
        </p:grpSpPr>
        <p:sp>
          <p:nvSpPr>
            <p:cNvPr id="119" name="矩形 118"/>
            <p:cNvSpPr/>
            <p:nvPr/>
          </p:nvSpPr>
          <p:spPr>
            <a:xfrm>
              <a:off x="6096000" y="1170205"/>
              <a:ext cx="5292725" cy="247173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endParaRPr>
            </a:p>
          </p:txBody>
        </p:sp>
        <p:sp>
          <p:nvSpPr>
            <p:cNvPr id="120" name="矩形 119"/>
            <p:cNvSpPr/>
            <p:nvPr/>
          </p:nvSpPr>
          <p:spPr>
            <a:xfrm>
              <a:off x="11273206" y="1170205"/>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sp>
          <p:nvSpPr>
            <p:cNvPr id="121" name="矩形 120"/>
            <p:cNvSpPr/>
            <p:nvPr/>
          </p:nvSpPr>
          <p:spPr>
            <a:xfrm>
              <a:off x="11273206" y="3531894"/>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sp>
          <p:nvSpPr>
            <p:cNvPr id="122" name="矩形 121"/>
            <p:cNvSpPr/>
            <p:nvPr/>
          </p:nvSpPr>
          <p:spPr>
            <a:xfrm>
              <a:off x="6095853" y="1170205"/>
              <a:ext cx="127147"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sp>
          <p:nvSpPr>
            <p:cNvPr id="123" name="矩形 122"/>
            <p:cNvSpPr/>
            <p:nvPr/>
          </p:nvSpPr>
          <p:spPr>
            <a:xfrm>
              <a:off x="6095853" y="3531894"/>
              <a:ext cx="130321"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grpSp>
      <p:grpSp>
        <p:nvGrpSpPr>
          <p:cNvPr id="124" name="组合 123"/>
          <p:cNvGrpSpPr/>
          <p:nvPr userDrawn="1"/>
        </p:nvGrpSpPr>
        <p:grpSpPr>
          <a:xfrm>
            <a:off x="602346" y="3786298"/>
            <a:ext cx="3969654" cy="2473432"/>
            <a:chOff x="803128" y="3640248"/>
            <a:chExt cx="5292872" cy="2473432"/>
          </a:xfrm>
        </p:grpSpPr>
        <p:sp>
          <p:nvSpPr>
            <p:cNvPr id="125" name="矩形 124"/>
            <p:cNvSpPr/>
            <p:nvPr/>
          </p:nvSpPr>
          <p:spPr>
            <a:xfrm>
              <a:off x="803275" y="3640248"/>
              <a:ext cx="5292725" cy="247173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endParaRPr>
            </a:p>
          </p:txBody>
        </p:sp>
        <p:sp>
          <p:nvSpPr>
            <p:cNvPr id="126" name="矩形 125"/>
            <p:cNvSpPr/>
            <p:nvPr/>
          </p:nvSpPr>
          <p:spPr>
            <a:xfrm>
              <a:off x="5980481" y="3641942"/>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sp>
          <p:nvSpPr>
            <p:cNvPr id="127" name="矩形 126"/>
            <p:cNvSpPr/>
            <p:nvPr/>
          </p:nvSpPr>
          <p:spPr>
            <a:xfrm>
              <a:off x="5980481" y="6003631"/>
              <a:ext cx="115519"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sp>
          <p:nvSpPr>
            <p:cNvPr id="128" name="矩形 127"/>
            <p:cNvSpPr/>
            <p:nvPr/>
          </p:nvSpPr>
          <p:spPr>
            <a:xfrm>
              <a:off x="803128" y="3641942"/>
              <a:ext cx="127147"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sp>
          <p:nvSpPr>
            <p:cNvPr id="129" name="矩形 128"/>
            <p:cNvSpPr/>
            <p:nvPr/>
          </p:nvSpPr>
          <p:spPr>
            <a:xfrm>
              <a:off x="803128" y="6003631"/>
              <a:ext cx="130321" cy="11004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1500" dirty="0">
                <a:solidFill>
                  <a:schemeClr val="tx1">
                    <a:lumMod val="75000"/>
                    <a:lumOff val="25000"/>
                  </a:schemeClr>
                </a:solidFill>
              </a:endParaRPr>
            </a:p>
          </p:txBody>
        </p:sp>
      </p:grpSp>
      <p:sp>
        <p:nvSpPr>
          <p:cNvPr id="2" name="标题 1"/>
          <p:cNvSpPr>
            <a:spLocks noGrp="1"/>
          </p:cNvSpPr>
          <p:nvPr>
            <p:ph type="title"/>
          </p:nvPr>
        </p:nvSpPr>
        <p:spPr>
          <a:xfrm>
            <a:off x="602457" y="393491"/>
            <a:ext cx="6728242"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7421317" y="468793"/>
            <a:ext cx="1110428"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350"/>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grpSp>
      <p:cxnSp>
        <p:nvCxnSpPr>
          <p:cNvPr id="4" name="直线连接符 3"/>
          <p:cNvCxnSpPr/>
          <p:nvPr userDrawn="1"/>
        </p:nvCxnSpPr>
        <p:spPr>
          <a:xfrm>
            <a:off x="0" y="1016000"/>
            <a:ext cx="9144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cstate="print">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718958" cy="955500"/>
          </a:xfrm>
          <a:prstGeom prst="rect">
            <a:avLst/>
          </a:prstGeom>
        </p:spPr>
      </p:pic>
      <p:sp>
        <p:nvSpPr>
          <p:cNvPr id="5" name="图片占位符 4"/>
          <p:cNvSpPr>
            <a:spLocks noGrp="1"/>
          </p:cNvSpPr>
          <p:nvPr>
            <p:ph type="pic" sz="quarter" idx="11"/>
          </p:nvPr>
        </p:nvSpPr>
        <p:spPr>
          <a:xfrm>
            <a:off x="4668441" y="1423856"/>
            <a:ext cx="3784044" cy="2259121"/>
          </a:xfrm>
        </p:spPr>
        <p:txBody>
          <a:bodyPr/>
          <a:lstStyle/>
          <a:p>
            <a:endParaRPr kumimoji="1" lang="zh-CN" altLang="en-US"/>
          </a:p>
        </p:txBody>
      </p:sp>
      <p:sp>
        <p:nvSpPr>
          <p:cNvPr id="109" name="图片占位符 4"/>
          <p:cNvSpPr>
            <a:spLocks noGrp="1"/>
          </p:cNvSpPr>
          <p:nvPr>
            <p:ph type="pic" sz="quarter" idx="12"/>
          </p:nvPr>
        </p:nvSpPr>
        <p:spPr>
          <a:xfrm>
            <a:off x="698897" y="3897801"/>
            <a:ext cx="3784044" cy="2259121"/>
          </a:xfrm>
        </p:spPr>
        <p:txBody>
          <a:bodyPr/>
          <a:lstStyle/>
          <a:p>
            <a:endParaRPr kumimoji="1" lang="zh-CN" altLang="en-US"/>
          </a:p>
        </p:txBody>
      </p:sp>
      <p:grpSp>
        <p:nvGrpSpPr>
          <p:cNvPr id="112" name="组合 111"/>
          <p:cNvGrpSpPr/>
          <p:nvPr userDrawn="1"/>
        </p:nvGrpSpPr>
        <p:grpSpPr>
          <a:xfrm>
            <a:off x="2094210" y="1955781"/>
            <a:ext cx="982546" cy="1186205"/>
            <a:chOff x="5772150" y="157163"/>
            <a:chExt cx="583834" cy="528637"/>
          </a:xfrm>
        </p:grpSpPr>
        <p:sp>
          <p:nvSpPr>
            <p:cNvPr id="113" name="燕尾形 112"/>
            <p:cNvSpPr/>
            <p:nvPr/>
          </p:nvSpPr>
          <p:spPr>
            <a:xfrm>
              <a:off x="5772150"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endParaRPr>
            </a:p>
          </p:txBody>
        </p:sp>
        <p:sp>
          <p:nvSpPr>
            <p:cNvPr id="114" name="燕尾形 113"/>
            <p:cNvSpPr/>
            <p:nvPr/>
          </p:nvSpPr>
          <p:spPr>
            <a:xfrm>
              <a:off x="6032134"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endParaRPr>
            </a:p>
          </p:txBody>
        </p:sp>
      </p:grpSp>
      <p:grpSp>
        <p:nvGrpSpPr>
          <p:cNvPr id="115" name="组合 114"/>
          <p:cNvGrpSpPr/>
          <p:nvPr userDrawn="1"/>
        </p:nvGrpSpPr>
        <p:grpSpPr>
          <a:xfrm flipH="1">
            <a:off x="6065502" y="4580129"/>
            <a:ext cx="982546" cy="1186205"/>
            <a:chOff x="5772150" y="157163"/>
            <a:chExt cx="583834" cy="528637"/>
          </a:xfrm>
        </p:grpSpPr>
        <p:sp>
          <p:nvSpPr>
            <p:cNvPr id="116" name="燕尾形 115"/>
            <p:cNvSpPr/>
            <p:nvPr/>
          </p:nvSpPr>
          <p:spPr>
            <a:xfrm>
              <a:off x="5772150"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endParaRPr>
            </a:p>
          </p:txBody>
        </p:sp>
        <p:sp>
          <p:nvSpPr>
            <p:cNvPr id="117" name="燕尾形 116"/>
            <p:cNvSpPr/>
            <p:nvPr/>
          </p:nvSpPr>
          <p:spPr>
            <a:xfrm>
              <a:off x="6032134" y="157163"/>
              <a:ext cx="323850" cy="528637"/>
            </a:xfrm>
            <a:prstGeom prst="chevron">
              <a:avLst/>
            </a:prstGeom>
            <a:solidFill>
              <a:schemeClr val="accent3">
                <a:lumMod val="20000"/>
                <a:lumOff val="8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三张图片">
    <p:spTree>
      <p:nvGrpSpPr>
        <p:cNvPr id="1" name=""/>
        <p:cNvGrpSpPr/>
        <p:nvPr/>
      </p:nvGrpSpPr>
      <p:grpSpPr>
        <a:xfrm>
          <a:off x="0" y="0"/>
          <a:ext cx="0" cy="0"/>
          <a:chOff x="0" y="0"/>
          <a:chExt cx="0" cy="0"/>
        </a:xfrm>
      </p:grpSpPr>
      <p:sp>
        <p:nvSpPr>
          <p:cNvPr id="2" name="标题 1"/>
          <p:cNvSpPr>
            <a:spLocks noGrp="1"/>
          </p:cNvSpPr>
          <p:nvPr>
            <p:ph type="title"/>
          </p:nvPr>
        </p:nvSpPr>
        <p:spPr>
          <a:xfrm>
            <a:off x="602457" y="393491"/>
            <a:ext cx="6728242"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7421317" y="468793"/>
            <a:ext cx="1110428"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350"/>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grpSp>
      <p:cxnSp>
        <p:nvCxnSpPr>
          <p:cNvPr id="4" name="直线连接符 3"/>
          <p:cNvCxnSpPr/>
          <p:nvPr userDrawn="1"/>
        </p:nvCxnSpPr>
        <p:spPr>
          <a:xfrm>
            <a:off x="0" y="1016000"/>
            <a:ext cx="9144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cstate="print">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718958" cy="955500"/>
          </a:xfrm>
          <a:prstGeom prst="rect">
            <a:avLst/>
          </a:prstGeom>
        </p:spPr>
      </p:pic>
      <p:sp>
        <p:nvSpPr>
          <p:cNvPr id="114" name="椭圆 113"/>
          <p:cNvSpPr/>
          <p:nvPr userDrawn="1"/>
        </p:nvSpPr>
        <p:spPr>
          <a:xfrm>
            <a:off x="917607" y="1332347"/>
            <a:ext cx="1939895"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kumimoji="1" lang="zh-CN" altLang="en-US" sz="1350"/>
          </a:p>
        </p:txBody>
      </p:sp>
      <p:sp>
        <p:nvSpPr>
          <p:cNvPr id="117" name="图片占位符 116"/>
          <p:cNvSpPr>
            <a:spLocks noGrp="1"/>
          </p:cNvSpPr>
          <p:nvPr>
            <p:ph type="pic" sz="quarter" idx="10"/>
          </p:nvPr>
        </p:nvSpPr>
        <p:spPr>
          <a:xfrm>
            <a:off x="1026053" y="1476945"/>
            <a:ext cx="1722999"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
        <p:nvSpPr>
          <p:cNvPr id="115" name="椭圆 114"/>
          <p:cNvSpPr/>
          <p:nvPr userDrawn="1"/>
        </p:nvSpPr>
        <p:spPr>
          <a:xfrm>
            <a:off x="3602055" y="1332347"/>
            <a:ext cx="1939895"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kumimoji="1" lang="zh-CN" altLang="en-US" sz="1350"/>
          </a:p>
        </p:txBody>
      </p:sp>
      <p:sp>
        <p:nvSpPr>
          <p:cNvPr id="116" name="图片占位符 115"/>
          <p:cNvSpPr>
            <a:spLocks noGrp="1"/>
          </p:cNvSpPr>
          <p:nvPr>
            <p:ph type="pic" sz="quarter" idx="11"/>
          </p:nvPr>
        </p:nvSpPr>
        <p:spPr>
          <a:xfrm>
            <a:off x="3710501" y="1476945"/>
            <a:ext cx="1722999"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
        <p:nvSpPr>
          <p:cNvPr id="118" name="椭圆 117"/>
          <p:cNvSpPr/>
          <p:nvPr userDrawn="1"/>
        </p:nvSpPr>
        <p:spPr>
          <a:xfrm>
            <a:off x="6286502" y="1332347"/>
            <a:ext cx="1939895" cy="2586526"/>
          </a:xfrm>
          <a:prstGeom prst="ellipse">
            <a:avLst/>
          </a:prstGeom>
          <a:noFill/>
          <a:ln cmpd="thickThin">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kumimoji="1" lang="zh-CN" altLang="en-US" sz="1350"/>
          </a:p>
        </p:txBody>
      </p:sp>
      <p:sp>
        <p:nvSpPr>
          <p:cNvPr id="119" name="图片占位符 118"/>
          <p:cNvSpPr>
            <a:spLocks noGrp="1"/>
          </p:cNvSpPr>
          <p:nvPr>
            <p:ph type="pic" sz="quarter" idx="12"/>
          </p:nvPr>
        </p:nvSpPr>
        <p:spPr>
          <a:xfrm>
            <a:off x="6394949" y="1476945"/>
            <a:ext cx="1722999" cy="2297332"/>
          </a:xfrm>
          <a:custGeom>
            <a:avLst/>
            <a:gdLst>
              <a:gd name="connsiteX0" fmla="*/ 1148666 w 2297332"/>
              <a:gd name="connsiteY0" fmla="*/ 0 h 2297332"/>
              <a:gd name="connsiteX1" fmla="*/ 2297332 w 2297332"/>
              <a:gd name="connsiteY1" fmla="*/ 1148666 h 2297332"/>
              <a:gd name="connsiteX2" fmla="*/ 1148666 w 2297332"/>
              <a:gd name="connsiteY2" fmla="*/ 2297332 h 2297332"/>
              <a:gd name="connsiteX3" fmla="*/ 0 w 2297332"/>
              <a:gd name="connsiteY3" fmla="*/ 1148666 h 2297332"/>
              <a:gd name="connsiteX4" fmla="*/ 1148666 w 2297332"/>
              <a:gd name="connsiteY4" fmla="*/ 0 h 229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332" h="2297332">
                <a:moveTo>
                  <a:pt x="1148666" y="0"/>
                </a:moveTo>
                <a:cubicBezTo>
                  <a:pt x="1783057" y="0"/>
                  <a:pt x="2297332" y="514275"/>
                  <a:pt x="2297332" y="1148666"/>
                </a:cubicBezTo>
                <a:cubicBezTo>
                  <a:pt x="2297332" y="1783057"/>
                  <a:pt x="1783057" y="2297332"/>
                  <a:pt x="1148666" y="2297332"/>
                </a:cubicBezTo>
                <a:cubicBezTo>
                  <a:pt x="514275" y="2297332"/>
                  <a:pt x="0" y="1783057"/>
                  <a:pt x="0" y="1148666"/>
                </a:cubicBezTo>
                <a:cubicBezTo>
                  <a:pt x="0" y="514275"/>
                  <a:pt x="514275" y="0"/>
                  <a:pt x="1148666" y="0"/>
                </a:cubicBezTo>
                <a:close/>
              </a:path>
            </a:pathLst>
          </a:custGeom>
          <a:ln w="12700">
            <a:noFill/>
          </a:ln>
        </p:spPr>
        <p:txBody>
          <a:bodyPr wrap="square">
            <a:noAutofit/>
          </a:bodyPr>
          <a:lstStyle/>
          <a:p>
            <a:endParaRPr kumimoji="1"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三张图片2">
    <p:spTree>
      <p:nvGrpSpPr>
        <p:cNvPr id="1" name=""/>
        <p:cNvGrpSpPr/>
        <p:nvPr/>
      </p:nvGrpSpPr>
      <p:grpSpPr>
        <a:xfrm>
          <a:off x="0" y="0"/>
          <a:ext cx="0" cy="0"/>
          <a:chOff x="0" y="0"/>
          <a:chExt cx="0" cy="0"/>
        </a:xfrm>
      </p:grpSpPr>
      <p:sp>
        <p:nvSpPr>
          <p:cNvPr id="2" name="标题 1"/>
          <p:cNvSpPr>
            <a:spLocks noGrp="1"/>
          </p:cNvSpPr>
          <p:nvPr>
            <p:ph type="title"/>
          </p:nvPr>
        </p:nvSpPr>
        <p:spPr>
          <a:xfrm>
            <a:off x="602457" y="393491"/>
            <a:ext cx="6728242"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7421317" y="468793"/>
            <a:ext cx="1110428"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350"/>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grpSp>
      <p:cxnSp>
        <p:nvCxnSpPr>
          <p:cNvPr id="4" name="直线连接符 3"/>
          <p:cNvCxnSpPr/>
          <p:nvPr userDrawn="1"/>
        </p:nvCxnSpPr>
        <p:spPr>
          <a:xfrm>
            <a:off x="0" y="1016000"/>
            <a:ext cx="9144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cstate="print">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718958" cy="955500"/>
          </a:xfrm>
          <a:prstGeom prst="rect">
            <a:avLst/>
          </a:prstGeom>
        </p:spPr>
      </p:pic>
      <p:sp>
        <p:nvSpPr>
          <p:cNvPr id="113" name="图片占位符 4"/>
          <p:cNvSpPr>
            <a:spLocks noGrp="1"/>
          </p:cNvSpPr>
          <p:nvPr>
            <p:ph type="pic" sz="quarter" idx="10"/>
          </p:nvPr>
        </p:nvSpPr>
        <p:spPr>
          <a:xfrm>
            <a:off x="602459" y="1255713"/>
            <a:ext cx="2508647" cy="3084512"/>
          </a:xfrm>
        </p:spPr>
        <p:txBody>
          <a:bodyPr/>
          <a:lstStyle/>
          <a:p>
            <a:endParaRPr kumimoji="1" lang="zh-CN" altLang="en-US" dirty="0"/>
          </a:p>
        </p:txBody>
      </p:sp>
      <p:sp>
        <p:nvSpPr>
          <p:cNvPr id="120" name="图片占位符 4"/>
          <p:cNvSpPr>
            <a:spLocks noGrp="1"/>
          </p:cNvSpPr>
          <p:nvPr>
            <p:ph type="pic" sz="quarter" idx="11"/>
          </p:nvPr>
        </p:nvSpPr>
        <p:spPr>
          <a:xfrm>
            <a:off x="3317679" y="1255713"/>
            <a:ext cx="2508647" cy="3084512"/>
          </a:xfrm>
        </p:spPr>
        <p:txBody>
          <a:bodyPr/>
          <a:lstStyle/>
          <a:p>
            <a:endParaRPr kumimoji="1" lang="zh-CN" altLang="en-US" dirty="0"/>
          </a:p>
        </p:txBody>
      </p:sp>
      <p:sp>
        <p:nvSpPr>
          <p:cNvPr id="121" name="图片占位符 4"/>
          <p:cNvSpPr>
            <a:spLocks noGrp="1"/>
          </p:cNvSpPr>
          <p:nvPr>
            <p:ph type="pic" sz="quarter" idx="12"/>
          </p:nvPr>
        </p:nvSpPr>
        <p:spPr>
          <a:xfrm>
            <a:off x="6032898" y="1255713"/>
            <a:ext cx="2508647" cy="3084512"/>
          </a:xfrm>
        </p:spPr>
        <p:txBody>
          <a:bodyPr/>
          <a:lstStyle/>
          <a:p>
            <a:endParaRPr kumimoji="1"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四张照片">
    <p:spTree>
      <p:nvGrpSpPr>
        <p:cNvPr id="1" name=""/>
        <p:cNvGrpSpPr/>
        <p:nvPr/>
      </p:nvGrpSpPr>
      <p:grpSpPr>
        <a:xfrm>
          <a:off x="0" y="0"/>
          <a:ext cx="0" cy="0"/>
          <a:chOff x="0" y="0"/>
          <a:chExt cx="0" cy="0"/>
        </a:xfrm>
      </p:grpSpPr>
      <p:grpSp>
        <p:nvGrpSpPr>
          <p:cNvPr id="111" name="组合 110"/>
          <p:cNvGrpSpPr/>
          <p:nvPr userDrawn="1"/>
        </p:nvGrpSpPr>
        <p:grpSpPr>
          <a:xfrm flipH="1">
            <a:off x="3906252" y="4040440"/>
            <a:ext cx="603606" cy="2020022"/>
            <a:chOff x="803275" y="1324069"/>
            <a:chExt cx="804808" cy="2020022"/>
          </a:xfrm>
        </p:grpSpPr>
        <p:sp>
          <p:nvSpPr>
            <p:cNvPr id="112" name="矩形 111"/>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endParaRPr>
            </a:p>
          </p:txBody>
        </p:sp>
        <p:cxnSp>
          <p:nvCxnSpPr>
            <p:cNvPr id="113" name="直线连接符 112"/>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7" name="直线连接符 116"/>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8" name="直线连接符 117"/>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19" name="组合 118"/>
          <p:cNvGrpSpPr/>
          <p:nvPr userDrawn="1"/>
        </p:nvGrpSpPr>
        <p:grpSpPr>
          <a:xfrm flipH="1">
            <a:off x="7949876" y="4040440"/>
            <a:ext cx="603606" cy="2020022"/>
            <a:chOff x="803275" y="1324069"/>
            <a:chExt cx="804808" cy="2020022"/>
          </a:xfrm>
        </p:grpSpPr>
        <p:sp>
          <p:nvSpPr>
            <p:cNvPr id="120" name="矩形 119"/>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endParaRPr>
            </a:p>
          </p:txBody>
        </p:sp>
        <p:cxnSp>
          <p:nvCxnSpPr>
            <p:cNvPr id="121" name="直线连接符 120"/>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2" name="直线连接符 121"/>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3" name="直线连接符 122"/>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24" name="组合 123"/>
          <p:cNvGrpSpPr/>
          <p:nvPr userDrawn="1"/>
        </p:nvGrpSpPr>
        <p:grpSpPr>
          <a:xfrm>
            <a:off x="4640459" y="1324069"/>
            <a:ext cx="603606" cy="2020022"/>
            <a:chOff x="803275" y="1324069"/>
            <a:chExt cx="804808" cy="2020022"/>
          </a:xfrm>
        </p:grpSpPr>
        <p:sp>
          <p:nvSpPr>
            <p:cNvPr id="125" name="矩形 124"/>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endParaRPr>
            </a:p>
          </p:txBody>
        </p:sp>
        <p:cxnSp>
          <p:nvCxnSpPr>
            <p:cNvPr id="126" name="直线连接符 125"/>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7" name="直线连接符 126"/>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8" name="直线连接符 127"/>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29" name="组合 128"/>
          <p:cNvGrpSpPr/>
          <p:nvPr userDrawn="1"/>
        </p:nvGrpSpPr>
        <p:grpSpPr>
          <a:xfrm>
            <a:off x="596544" y="1324069"/>
            <a:ext cx="603606" cy="2020022"/>
            <a:chOff x="803275" y="1324069"/>
            <a:chExt cx="804808" cy="2020022"/>
          </a:xfrm>
        </p:grpSpPr>
        <p:sp>
          <p:nvSpPr>
            <p:cNvPr id="130" name="矩形 129"/>
            <p:cNvSpPr/>
            <p:nvPr/>
          </p:nvSpPr>
          <p:spPr>
            <a:xfrm>
              <a:off x="803275" y="1324069"/>
              <a:ext cx="804808" cy="20200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endParaRPr>
            </a:p>
          </p:txBody>
        </p:sp>
        <p:cxnSp>
          <p:nvCxnSpPr>
            <p:cNvPr id="131" name="直线连接符 130"/>
            <p:cNvCxnSpPr/>
            <p:nvPr/>
          </p:nvCxnSpPr>
          <p:spPr>
            <a:xfrm>
              <a:off x="806746" y="1375471"/>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2" name="直线连接符 131"/>
            <p:cNvCxnSpPr/>
            <p:nvPr/>
          </p:nvCxnSpPr>
          <p:spPr>
            <a:xfrm>
              <a:off x="806746" y="3293388"/>
              <a:ext cx="68496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3" name="直线连接符 132"/>
            <p:cNvCxnSpPr/>
            <p:nvPr/>
          </p:nvCxnSpPr>
          <p:spPr>
            <a:xfrm>
              <a:off x="857416" y="1324069"/>
              <a:ext cx="0" cy="202002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nvPr>
        </p:nvSpPr>
        <p:spPr>
          <a:xfrm>
            <a:off x="602457" y="393491"/>
            <a:ext cx="6728242" cy="663575"/>
          </a:xfrm>
        </p:spPr>
        <p:txBody>
          <a:bodyPr lIns="0"/>
          <a:lstStyle>
            <a:lvl1pPr>
              <a:defRPr b="1">
                <a:solidFill>
                  <a:schemeClr val="accent2"/>
                </a:solidFill>
              </a:defRPr>
            </a:lvl1pPr>
          </a:lstStyle>
          <a:p>
            <a:r>
              <a:rPr lang="zh-CN" altLang="en-US" dirty="0"/>
              <a:t>单击此处编辑母版标题样式</a:t>
            </a:r>
          </a:p>
        </p:txBody>
      </p:sp>
      <p:grpSp>
        <p:nvGrpSpPr>
          <p:cNvPr id="245" name="组合 244"/>
          <p:cNvGrpSpPr/>
          <p:nvPr userDrawn="1"/>
        </p:nvGrpSpPr>
        <p:grpSpPr>
          <a:xfrm>
            <a:off x="7421317" y="468793"/>
            <a:ext cx="1110428" cy="458860"/>
            <a:chOff x="2558030" y="228446"/>
            <a:chExt cx="6774643" cy="2099603"/>
          </a:xfrm>
        </p:grpSpPr>
        <p:grpSp>
          <p:nvGrpSpPr>
            <p:cNvPr id="246" name="íšḻîďê"/>
            <p:cNvGrpSpPr/>
            <p:nvPr userDrawn="1"/>
          </p:nvGrpSpPr>
          <p:grpSpPr>
            <a:xfrm>
              <a:off x="2558030" y="228446"/>
              <a:ext cx="2085857" cy="2099603"/>
              <a:chOff x="3551238" y="3067050"/>
              <a:chExt cx="722313" cy="727075"/>
            </a:xfrm>
          </p:grpSpPr>
          <p:sp>
            <p:nvSpPr>
              <p:cNvPr id="276" name="ïş1íḍê"/>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7" name="íšḻïḍè"/>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350"/>
              </a:p>
            </p:txBody>
          </p:sp>
          <p:sp>
            <p:nvSpPr>
              <p:cNvPr id="278" name="ïśľí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9" name="ïslíḍê"/>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0" name="íṡļïd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1" name="iş1ïď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82" name="ïṩḷíḍé"/>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3" name="ïśľíḍè"/>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4" name="í$ḻîḋè"/>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5" name="iṣļíḋe"/>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6" name="iṩḷiḓ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7" name="iSľiḍè"/>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8" name="ïṩḷîḍe"/>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89" name="íšḻiḑê"/>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0" name="ïṩļïďè"/>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1" name="îṥlïḋ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2" name="îṧľïdè"/>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3" name="iSḷîḓ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4" name="îślíďè"/>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5" name="iSḻïḍè"/>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296" name="ïṡliḑê"/>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7" name="islïďé"/>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8" name="îṥḷîdé"/>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99" name="isḷîḋ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0" name="iśḷïḑ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1" name="iṧľiďé"/>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2" name="išľïḍé"/>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3" name="îŝl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4" name="îṩḻíḓ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5" name="î$1îd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06" name="iśľïḓe"/>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7" name="iṣļïḑè"/>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8" name="iṡḷidé"/>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350"/>
              </a:p>
            </p:txBody>
          </p:sp>
          <p:sp>
            <p:nvSpPr>
              <p:cNvPr id="309" name="íṡḷíḋe"/>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0" name="íŝ1iḑê"/>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1" name="îṩḷiḑe"/>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2" name="iṧḻiḑ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3" name="ïṣḻîḋ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4" name="îṡ1îḍé"/>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5" name="îš1íḑe"/>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16" name="iš1ïḍ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7" name="îSḻîd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8" name="î$ḻîḑé"/>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19" name="íŝļïḓe"/>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0" name="îS1iḍé"/>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1" name="išlïd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22" name="ïSlïde"/>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3" name="îşľïďe"/>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4" name="ïşľíď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5" name="íś1ïdè"/>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6" name="iṩḷiḍe"/>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7" name="ïŝ1iďè"/>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8" name="íṩļíḋê"/>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29" name="ïṧ1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0" name="íŝḻîḍé"/>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1" name="îşḻï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2" name="íśļíďè"/>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3" name="iŝ1ïdé"/>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4" name="is1íd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5" name="islíďê"/>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6" name="iṩlíḑ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7" name="îṥḷïďê"/>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8" name="íṥḻïď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39" name="íṡḷíḍè"/>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0" name="î$ḷîḑé"/>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1" name="í$ľîdè"/>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2" name="iṥ1iḍè"/>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3" name="ïslidé"/>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350"/>
              </a:p>
            </p:txBody>
          </p:sp>
          <p:sp>
            <p:nvSpPr>
              <p:cNvPr id="344" name="íṡlïďè"/>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345" name="iṧ1ïḓ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7" name="íşḷïḑe"/>
            <p:cNvGrpSpPr/>
            <p:nvPr userDrawn="1"/>
          </p:nvGrpSpPr>
          <p:grpSpPr>
            <a:xfrm>
              <a:off x="4894762" y="471192"/>
              <a:ext cx="4437911" cy="1614111"/>
              <a:chOff x="4412452" y="3106738"/>
              <a:chExt cx="2312689" cy="841148"/>
            </a:xfrm>
          </p:grpSpPr>
          <p:grpSp>
            <p:nvGrpSpPr>
              <p:cNvPr id="248" name="îṥľíḑé"/>
              <p:cNvGrpSpPr/>
              <p:nvPr/>
            </p:nvGrpSpPr>
            <p:grpSpPr>
              <a:xfrm>
                <a:off x="4422776" y="3106738"/>
                <a:ext cx="2293937" cy="617538"/>
                <a:chOff x="4422776" y="3106738"/>
                <a:chExt cx="2293937" cy="617538"/>
              </a:xfrm>
            </p:grpSpPr>
            <p:sp>
              <p:nvSpPr>
                <p:cNvPr id="265" name="išḻiḑé"/>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6" name="íṥľíď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7" name="íś1iḑe"/>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8" name="iṩ1iḋè"/>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9" name="íṩlï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0" name="ísḷïďè"/>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1" name="îṧļîḓé"/>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2" name="iSļïḑ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3" name="íšlïďè"/>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4" name="işḷî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75" name="íṥḻiď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nvGrpSpPr>
              <p:cNvPr id="249" name="ïšľîḍê"/>
              <p:cNvGrpSpPr/>
              <p:nvPr/>
            </p:nvGrpSpPr>
            <p:grpSpPr>
              <a:xfrm>
                <a:off x="4412452" y="3781425"/>
                <a:ext cx="2312689" cy="166461"/>
                <a:chOff x="6986588" y="3521075"/>
                <a:chExt cx="1654176" cy="119063"/>
              </a:xfrm>
            </p:grpSpPr>
            <p:sp>
              <p:nvSpPr>
                <p:cNvPr id="250" name="îṩľîḑ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1" name="îṩḷîde"/>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2" name="îṣḻîḑ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3" name="ïṥlíḑ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4" name="îş1íḋe"/>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5" name="îş1ïḋe"/>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6" name="íšlíd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7" name="îṣḻîď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8" name="íŝḻi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59" name="î$ḷíďé"/>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0" name="îṡlîďe"/>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1" name="ïşľîḍé"/>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2" name="îṩľîďe"/>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3" name="iS1idè"/>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sp>
              <p:nvSpPr>
                <p:cNvPr id="264" name="iṣḷî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350"/>
                </a:p>
              </p:txBody>
            </p:sp>
          </p:grpSp>
        </p:grpSp>
      </p:grpSp>
      <p:cxnSp>
        <p:nvCxnSpPr>
          <p:cNvPr id="4" name="直线连接符 3"/>
          <p:cNvCxnSpPr/>
          <p:nvPr userDrawn="1"/>
        </p:nvCxnSpPr>
        <p:spPr>
          <a:xfrm>
            <a:off x="0" y="1016000"/>
            <a:ext cx="9144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0" name="图片 109" descr="图片包含 天空, 户外, 建筑物, 日落&#10;&#10;描述已自动生成"/>
          <p:cNvPicPr>
            <a:picLocks noChangeAspect="1"/>
          </p:cNvPicPr>
          <p:nvPr userDrawn="1"/>
        </p:nvPicPr>
        <p:blipFill rotWithShape="1">
          <a:blip r:embed="rId2" cstate="print">
            <a:extLst>
              <a:ext uri="{BEBA8EAE-BF5A-486C-A8C5-ECC9F3942E4B}">
                <a14:imgProps xmlns:a14="http://schemas.microsoft.com/office/drawing/2010/main">
                  <a14:imgLayer r:embed="rId3">
                    <a14:imgEffect>
                      <a14:backgroundRemoval t="10000" b="99500" l="10000" r="98000">
                        <a14:foregroundMark x1="45583" y1="28625" x2="72750" y2="47875"/>
                        <a14:foregroundMark x1="72750" y1="47875" x2="79000" y2="48875"/>
                        <a14:foregroundMark x1="79000" y1="48875" x2="87083" y2="44750"/>
                        <a14:foregroundMark x1="87083" y1="44750" x2="89333" y2="42875"/>
                        <a14:foregroundMark x1="49697" y1="28104" x2="51500" y2="30625"/>
                        <a14:foregroundMark x1="46583" y1="23750" x2="49595" y2="27961"/>
                        <a14:foregroundMark x1="46917" y1="21000" x2="48333" y2="17125"/>
                        <a14:foregroundMark x1="62917" y1="48125" x2="65250" y2="51750"/>
                        <a14:foregroundMark x1="65250" y1="51750" x2="86750" y2="67750"/>
                        <a14:foregroundMark x1="94417" y1="36500" x2="92917" y2="90875"/>
                        <a14:foregroundMark x1="98000" y1="30875" x2="91667" y2="84250"/>
                        <a14:foregroundMark x1="91667" y1="84250" x2="91333" y2="85500"/>
                        <a14:foregroundMark x1="70000" y1="67000" x2="89333" y2="84250"/>
                        <a14:foregroundMark x1="89333" y1="84250" x2="89333" y2="84250"/>
                        <a14:foregroundMark x1="70500" y1="67000" x2="66333" y2="64125"/>
                        <a14:foregroundMark x1="66333" y1="64125" x2="59333" y2="53500"/>
                        <a14:foregroundMark x1="79333" y1="90625" x2="80167" y2="96250"/>
                        <a14:foregroundMark x1="80167" y1="96250" x2="85167" y2="96625"/>
                        <a14:foregroundMark x1="85167" y1="96625" x2="88083" y2="94625"/>
                        <a14:foregroundMark x1="88083" y1="94625" x2="88167" y2="94625"/>
                        <a14:foregroundMark x1="96750" y1="97500" x2="76750" y2="99500"/>
                        <a14:foregroundMark x1="77799" y1="89875" x2="77667" y2="86250"/>
                        <a14:foregroundMark x1="77984" y1="94938" x2="77927" y2="93375"/>
                        <a14:foregroundMark x1="78000" y1="95375" x2="78056" y2="96909"/>
                        <a14:foregroundMark x1="68667" y1="40875" x2="68417" y2="41125"/>
                        <a14:backgroundMark x1="77667" y1="89875" x2="77667" y2="93375"/>
                        <a14:backgroundMark x1="77833" y1="95625" x2="78167" y2="90625"/>
                        <a14:backgroundMark x1="78500" y1="96125" x2="79000" y2="90375"/>
                        <a14:backgroundMark x1="19833" y1="30625" x2="46417" y2="71000"/>
                        <a14:backgroundMark x1="46417" y1="71000" x2="46417" y2="71000"/>
                        <a14:backgroundMark x1="17000" y1="72500" x2="23583" y2="72625"/>
                        <a14:backgroundMark x1="23583" y1="72625" x2="37833" y2="71875"/>
                        <a14:backgroundMark x1="37833" y1="71875" x2="57167" y2="75375"/>
                        <a14:backgroundMark x1="61667" y1="37000" x2="62000" y2="37375"/>
                        <a14:backgroundMark x1="66667" y1="39375" x2="66917" y2="39750"/>
                        <a14:backgroundMark x1="50917" y1="27125" x2="51000" y2="27625"/>
                      </a14:backgroundRemoval>
                    </a14:imgEffect>
                    <a14:imgEffect>
                      <a14:brightnessContrast bright="72000"/>
                    </a14:imgEffect>
                    <a14:imgEffect>
                      <a14:colorTemperature colorTemp="9660"/>
                    </a14:imgEffect>
                    <a14:imgEffect>
                      <a14:saturation sat="111000"/>
                    </a14:imgEffect>
                  </a14:imgLayer>
                </a14:imgProps>
              </a:ext>
              <a:ext uri="{28A0092B-C50C-407E-A947-70E740481C1C}">
                <a14:useLocalDpi xmlns:a14="http://schemas.microsoft.com/office/drawing/2010/main" val="0"/>
              </a:ext>
            </a:extLst>
          </a:blip>
          <a:srcRect l="38743" t="8413"/>
          <a:stretch>
            <a:fillRect/>
          </a:stretch>
        </p:blipFill>
        <p:spPr>
          <a:xfrm flipH="1">
            <a:off x="1" y="60500"/>
            <a:ext cx="718958" cy="955500"/>
          </a:xfrm>
          <a:prstGeom prst="rect">
            <a:avLst/>
          </a:prstGeom>
        </p:spPr>
      </p:pic>
      <p:sp>
        <p:nvSpPr>
          <p:cNvPr id="6" name="图片占位符 5"/>
          <p:cNvSpPr>
            <a:spLocks noGrp="1"/>
          </p:cNvSpPr>
          <p:nvPr>
            <p:ph type="pic" sz="quarter" idx="10"/>
          </p:nvPr>
        </p:nvSpPr>
        <p:spPr>
          <a:xfrm>
            <a:off x="1068050" y="1160468"/>
            <a:ext cx="3417756" cy="2347235"/>
          </a:xfrm>
        </p:spPr>
        <p:txBody>
          <a:bodyPr/>
          <a:lstStyle/>
          <a:p>
            <a:endParaRPr kumimoji="1" lang="zh-CN" altLang="en-US"/>
          </a:p>
        </p:txBody>
      </p:sp>
      <p:sp>
        <p:nvSpPr>
          <p:cNvPr id="114" name="图片占位符 5"/>
          <p:cNvSpPr>
            <a:spLocks noGrp="1"/>
          </p:cNvSpPr>
          <p:nvPr>
            <p:ph type="pic" sz="quarter" idx="11"/>
          </p:nvPr>
        </p:nvSpPr>
        <p:spPr>
          <a:xfrm>
            <a:off x="5123788" y="1160468"/>
            <a:ext cx="3417756" cy="2347235"/>
          </a:xfrm>
        </p:spPr>
        <p:txBody>
          <a:bodyPr/>
          <a:lstStyle/>
          <a:p>
            <a:endParaRPr kumimoji="1" lang="zh-CN" altLang="en-US"/>
          </a:p>
        </p:txBody>
      </p:sp>
      <p:sp>
        <p:nvSpPr>
          <p:cNvPr id="115" name="图片占位符 5"/>
          <p:cNvSpPr>
            <a:spLocks noGrp="1"/>
          </p:cNvSpPr>
          <p:nvPr>
            <p:ph type="pic" sz="quarter" idx="12"/>
          </p:nvPr>
        </p:nvSpPr>
        <p:spPr>
          <a:xfrm>
            <a:off x="607966" y="3890058"/>
            <a:ext cx="3417756" cy="2347235"/>
          </a:xfrm>
        </p:spPr>
        <p:txBody>
          <a:bodyPr/>
          <a:lstStyle/>
          <a:p>
            <a:endParaRPr kumimoji="1" lang="zh-CN" altLang="en-US"/>
          </a:p>
        </p:txBody>
      </p:sp>
      <p:sp>
        <p:nvSpPr>
          <p:cNvPr id="116" name="图片占位符 5"/>
          <p:cNvSpPr>
            <a:spLocks noGrp="1"/>
          </p:cNvSpPr>
          <p:nvPr>
            <p:ph type="pic" sz="quarter" idx="13"/>
          </p:nvPr>
        </p:nvSpPr>
        <p:spPr>
          <a:xfrm>
            <a:off x="4663704" y="3890058"/>
            <a:ext cx="3417756" cy="2347235"/>
          </a:xfrm>
        </p:spPr>
        <p:txBody>
          <a:bodyPr/>
          <a:lstStyle/>
          <a:p>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73499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3113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90042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28655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20934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541074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18" Type="http://schemas.openxmlformats.org/officeDocument/2006/relationships/slideLayout" Target="../slideLayouts/slideLayout21.xml"/><Relationship Id="rId3" Type="http://schemas.openxmlformats.org/officeDocument/2006/relationships/slideLayout" Target="../slideLayouts/slideLayout6.xml"/><Relationship Id="rId21" Type="http://schemas.openxmlformats.org/officeDocument/2006/relationships/slideLayout" Target="../slideLayouts/slideLayout24.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slideLayout" Target="../slideLayouts/slideLayout20.xml"/><Relationship Id="rId2" Type="http://schemas.openxmlformats.org/officeDocument/2006/relationships/slideLayout" Target="../slideLayouts/slideLayout5.xml"/><Relationship Id="rId16" Type="http://schemas.openxmlformats.org/officeDocument/2006/relationships/slideLayout" Target="../slideLayouts/slideLayout19.xml"/><Relationship Id="rId20" Type="http://schemas.openxmlformats.org/officeDocument/2006/relationships/slideLayout" Target="../slideLayouts/slideLayout23.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24" Type="http://schemas.openxmlformats.org/officeDocument/2006/relationships/theme" Target="../theme/theme3.xml"/><Relationship Id="rId5" Type="http://schemas.openxmlformats.org/officeDocument/2006/relationships/slideLayout" Target="../slideLayouts/slideLayout8.xml"/><Relationship Id="rId15" Type="http://schemas.openxmlformats.org/officeDocument/2006/relationships/slideLayout" Target="../slideLayouts/slideLayout18.xml"/><Relationship Id="rId23" Type="http://schemas.openxmlformats.org/officeDocument/2006/relationships/slideLayout" Target="../slideLayouts/slideLayout26.xml"/><Relationship Id="rId10" Type="http://schemas.openxmlformats.org/officeDocument/2006/relationships/slideLayout" Target="../slideLayouts/slideLayout13.xml"/><Relationship Id="rId19" Type="http://schemas.openxmlformats.org/officeDocument/2006/relationships/slideLayout" Target="../slideLayouts/slideLayout22.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 Id="rId22"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4" r:id="rId1"/>
    <p:sldLayoutId id="2147483665" r:id="rId2"/>
  </p:sldLayoutIdLst>
  <p:hf sldNum="0" hdr="0" ftr="0" dt="0"/>
  <p:txStyles>
    <p:titleStyle>
      <a:lvl1pPr algn="l" defTabSz="685766"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42" indent="-171442" algn="l" defTabSz="685766" rtl="0" eaLnBrk="1" latinLnBrk="0" hangingPunct="1">
        <a:lnSpc>
          <a:spcPct val="90000"/>
        </a:lnSpc>
        <a:spcBef>
          <a:spcPts val="750"/>
        </a:spcBef>
        <a:buFont typeface="Arial" panose="020B0604020202090204" pitchFamily="34" charset="0"/>
        <a:buChar char="•"/>
        <a:defRPr sz="21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90204" pitchFamily="34" charset="0"/>
        <a:buChar char="•"/>
        <a:defRPr sz="180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90204" pitchFamily="34" charset="0"/>
        <a:buChar char="•"/>
        <a:defRPr sz="15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9pPr>
    </p:bodyStyle>
    <p:otherStyle>
      <a:defPPr>
        <a:defRPr lang="en-US"/>
      </a:defPPr>
      <a:lvl1pPr marL="0" algn="l" defTabSz="685766" rtl="0" eaLnBrk="1" latinLnBrk="0" hangingPunct="1">
        <a:defRPr sz="1350" kern="1200">
          <a:solidFill>
            <a:schemeClr val="tx1"/>
          </a:solidFill>
          <a:latin typeface="+mn-lt"/>
          <a:ea typeface="+mn-ea"/>
          <a:cs typeface="+mn-cs"/>
        </a:defRPr>
      </a:lvl1pPr>
      <a:lvl2pPr marL="342884" algn="l" defTabSz="685766" rtl="0" eaLnBrk="1" latinLnBrk="0" hangingPunct="1">
        <a:defRPr sz="1350" kern="1200">
          <a:solidFill>
            <a:schemeClr val="tx1"/>
          </a:solidFill>
          <a:latin typeface="+mn-lt"/>
          <a:ea typeface="+mn-ea"/>
          <a:cs typeface="+mn-cs"/>
        </a:defRPr>
      </a:lvl2pPr>
      <a:lvl3pPr marL="685766" algn="l" defTabSz="685766" rtl="0" eaLnBrk="1" latinLnBrk="0" hangingPunct="1">
        <a:defRPr sz="1350" kern="1200">
          <a:solidFill>
            <a:schemeClr val="tx1"/>
          </a:solidFill>
          <a:latin typeface="+mn-lt"/>
          <a:ea typeface="+mn-ea"/>
          <a:cs typeface="+mn-cs"/>
        </a:defRPr>
      </a:lvl3pPr>
      <a:lvl4pPr marL="1028649" algn="l" defTabSz="685766" rtl="0" eaLnBrk="1" latinLnBrk="0" hangingPunct="1">
        <a:defRPr sz="1350" kern="1200">
          <a:solidFill>
            <a:schemeClr val="tx1"/>
          </a:solidFill>
          <a:latin typeface="+mn-lt"/>
          <a:ea typeface="+mn-ea"/>
          <a:cs typeface="+mn-cs"/>
        </a:defRPr>
      </a:lvl4pPr>
      <a:lvl5pPr marL="1371532" algn="l" defTabSz="685766" rtl="0" eaLnBrk="1" latinLnBrk="0" hangingPunct="1">
        <a:defRPr sz="1350" kern="1200">
          <a:solidFill>
            <a:schemeClr val="tx1"/>
          </a:solidFill>
          <a:latin typeface="+mn-lt"/>
          <a:ea typeface="+mn-ea"/>
          <a:cs typeface="+mn-cs"/>
        </a:defRPr>
      </a:lvl5pPr>
      <a:lvl6pPr marL="1714415" algn="l" defTabSz="685766" rtl="0" eaLnBrk="1" latinLnBrk="0" hangingPunct="1">
        <a:defRPr sz="1350" kern="1200">
          <a:solidFill>
            <a:schemeClr val="tx1"/>
          </a:solidFill>
          <a:latin typeface="+mn-lt"/>
          <a:ea typeface="+mn-ea"/>
          <a:cs typeface="+mn-cs"/>
        </a:defRPr>
      </a:lvl6pPr>
      <a:lvl7pPr marL="2057297" algn="l" defTabSz="685766" rtl="0" eaLnBrk="1" latinLnBrk="0" hangingPunct="1">
        <a:defRPr sz="1350" kern="1200">
          <a:solidFill>
            <a:schemeClr val="tx1"/>
          </a:solidFill>
          <a:latin typeface="+mn-lt"/>
          <a:ea typeface="+mn-ea"/>
          <a:cs typeface="+mn-cs"/>
        </a:defRPr>
      </a:lvl7pPr>
      <a:lvl8pPr marL="2400180" algn="l" defTabSz="685766" rtl="0" eaLnBrk="1" latinLnBrk="0" hangingPunct="1">
        <a:defRPr sz="1350" kern="1200">
          <a:solidFill>
            <a:schemeClr val="tx1"/>
          </a:solidFill>
          <a:latin typeface="+mn-lt"/>
          <a:ea typeface="+mn-ea"/>
          <a:cs typeface="+mn-cs"/>
        </a:defRPr>
      </a:lvl8pPr>
      <a:lvl9pPr marL="2743064" algn="l" defTabSz="685766"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7" r:id="rId1"/>
  </p:sldLayoutIdLst>
  <p:hf sldNum="0" hdr="0" ftr="0" dt="0"/>
  <p:txStyles>
    <p:titleStyle>
      <a:lvl1pPr algn="l" defTabSz="685766"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42" indent="-171442" algn="l" defTabSz="685766" rtl="0" eaLnBrk="1" latinLnBrk="0" hangingPunct="1">
        <a:lnSpc>
          <a:spcPct val="90000"/>
        </a:lnSpc>
        <a:spcBef>
          <a:spcPts val="750"/>
        </a:spcBef>
        <a:buFont typeface="Arial" panose="020B0604020202090204" pitchFamily="34" charset="0"/>
        <a:buChar char="•"/>
        <a:defRPr sz="21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90204" pitchFamily="34" charset="0"/>
        <a:buChar char="•"/>
        <a:defRPr sz="180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90204" pitchFamily="34" charset="0"/>
        <a:buChar char="•"/>
        <a:defRPr sz="15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9pPr>
    </p:bodyStyle>
    <p:otherStyle>
      <a:defPPr>
        <a:defRPr lang="en-US"/>
      </a:defPPr>
      <a:lvl1pPr marL="0" algn="l" defTabSz="685766" rtl="0" eaLnBrk="1" latinLnBrk="0" hangingPunct="1">
        <a:defRPr sz="1350" kern="1200">
          <a:solidFill>
            <a:schemeClr val="tx1"/>
          </a:solidFill>
          <a:latin typeface="+mn-lt"/>
          <a:ea typeface="+mn-ea"/>
          <a:cs typeface="+mn-cs"/>
        </a:defRPr>
      </a:lvl1pPr>
      <a:lvl2pPr marL="342884" algn="l" defTabSz="685766" rtl="0" eaLnBrk="1" latinLnBrk="0" hangingPunct="1">
        <a:defRPr sz="1350" kern="1200">
          <a:solidFill>
            <a:schemeClr val="tx1"/>
          </a:solidFill>
          <a:latin typeface="+mn-lt"/>
          <a:ea typeface="+mn-ea"/>
          <a:cs typeface="+mn-cs"/>
        </a:defRPr>
      </a:lvl2pPr>
      <a:lvl3pPr marL="685766" algn="l" defTabSz="685766" rtl="0" eaLnBrk="1" latinLnBrk="0" hangingPunct="1">
        <a:defRPr sz="1350" kern="1200">
          <a:solidFill>
            <a:schemeClr val="tx1"/>
          </a:solidFill>
          <a:latin typeface="+mn-lt"/>
          <a:ea typeface="+mn-ea"/>
          <a:cs typeface="+mn-cs"/>
        </a:defRPr>
      </a:lvl3pPr>
      <a:lvl4pPr marL="1028649" algn="l" defTabSz="685766" rtl="0" eaLnBrk="1" latinLnBrk="0" hangingPunct="1">
        <a:defRPr sz="1350" kern="1200">
          <a:solidFill>
            <a:schemeClr val="tx1"/>
          </a:solidFill>
          <a:latin typeface="+mn-lt"/>
          <a:ea typeface="+mn-ea"/>
          <a:cs typeface="+mn-cs"/>
        </a:defRPr>
      </a:lvl4pPr>
      <a:lvl5pPr marL="1371532" algn="l" defTabSz="685766" rtl="0" eaLnBrk="1" latinLnBrk="0" hangingPunct="1">
        <a:defRPr sz="1350" kern="1200">
          <a:solidFill>
            <a:schemeClr val="tx1"/>
          </a:solidFill>
          <a:latin typeface="+mn-lt"/>
          <a:ea typeface="+mn-ea"/>
          <a:cs typeface="+mn-cs"/>
        </a:defRPr>
      </a:lvl5pPr>
      <a:lvl6pPr marL="1714415" algn="l" defTabSz="685766" rtl="0" eaLnBrk="1" latinLnBrk="0" hangingPunct="1">
        <a:defRPr sz="1350" kern="1200">
          <a:solidFill>
            <a:schemeClr val="tx1"/>
          </a:solidFill>
          <a:latin typeface="+mn-lt"/>
          <a:ea typeface="+mn-ea"/>
          <a:cs typeface="+mn-cs"/>
        </a:defRPr>
      </a:lvl6pPr>
      <a:lvl7pPr marL="2057297" algn="l" defTabSz="685766" rtl="0" eaLnBrk="1" latinLnBrk="0" hangingPunct="1">
        <a:defRPr sz="1350" kern="1200">
          <a:solidFill>
            <a:schemeClr val="tx1"/>
          </a:solidFill>
          <a:latin typeface="+mn-lt"/>
          <a:ea typeface="+mn-ea"/>
          <a:cs typeface="+mn-cs"/>
        </a:defRPr>
      </a:lvl7pPr>
      <a:lvl8pPr marL="2400180" algn="l" defTabSz="685766" rtl="0" eaLnBrk="1" latinLnBrk="0" hangingPunct="1">
        <a:defRPr sz="1350" kern="1200">
          <a:solidFill>
            <a:schemeClr val="tx1"/>
          </a:solidFill>
          <a:latin typeface="+mn-lt"/>
          <a:ea typeface="+mn-ea"/>
          <a:cs typeface="+mn-cs"/>
        </a:defRPr>
      </a:lvl8pPr>
      <a:lvl9pPr marL="2743064" algn="l" defTabSz="685766"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
        <p:nvSpPr>
          <p:cNvPr id="7" name="页脚占位符 4">
            <a:extLst>
              <a:ext uri="{FF2B5EF4-FFF2-40B4-BE49-F238E27FC236}">
                <a16:creationId xmlns:a16="http://schemas.microsoft.com/office/drawing/2014/main" id="{3C63BDAC-28C9-0E4F-8348-983F72940FD0}"/>
              </a:ext>
            </a:extLst>
          </p:cNvPr>
          <p:cNvSpPr txBox="1"/>
          <p:nvPr userDrawn="1"/>
        </p:nvSpPr>
        <p:spPr>
          <a:xfrm>
            <a:off x="3028950" y="6242011"/>
            <a:ext cx="3086100" cy="365125"/>
          </a:xfrm>
          <a:prstGeom prst="rect">
            <a:avLst/>
          </a:prstGeom>
        </p:spPr>
        <p:txBody>
          <a:bodyPr vert="horz" lIns="68580" tIns="34290" rIns="68580" bIns="34290" rtlCol="0" anchor="ctr"/>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900"/>
          </a:p>
        </p:txBody>
      </p:sp>
    </p:spTree>
    <p:extLst>
      <p:ext uri="{BB962C8B-B14F-4D97-AF65-F5344CB8AC3E}">
        <p14:creationId xmlns:p14="http://schemas.microsoft.com/office/powerpoint/2010/main" val="2988979890"/>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53" r:id="rId16"/>
    <p:sldLayoutId id="2147483655" r:id="rId17"/>
    <p:sldLayoutId id="2147483656" r:id="rId18"/>
    <p:sldLayoutId id="2147483657" r:id="rId19"/>
    <p:sldLayoutId id="2147483658" r:id="rId20"/>
    <p:sldLayoutId id="2147483659" r:id="rId21"/>
    <p:sldLayoutId id="2147483660" r:id="rId22"/>
    <p:sldLayoutId id="2147483661" r:id="rId23"/>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0.xml"/><Relationship Id="rId6" Type="http://schemas.openxmlformats.org/officeDocument/2006/relationships/image" Target="../media/image7.png"/><Relationship Id="rId5" Type="http://schemas.microsoft.com/office/2007/relationships/hdphoto" Target="../media/hdphoto11.wdp"/><Relationship Id="rId4" Type="http://schemas.microsoft.com/office/2007/relationships/hdphoto" Target="../media/hdphoto10.wdp"/></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6.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7.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8.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9.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17.xml"/><Relationship Id="rId5" Type="http://schemas.openxmlformats.org/officeDocument/2006/relationships/image" Target="../media/image11.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1.xml"/><Relationship Id="rId1" Type="http://schemas.openxmlformats.org/officeDocument/2006/relationships/slideLayout" Target="../slideLayouts/slideLayout17.xml"/><Relationship Id="rId5" Type="http://schemas.openxmlformats.org/officeDocument/2006/relationships/image" Target="../media/image11.png"/><Relationship Id="rId4" Type="http://schemas.openxmlformats.org/officeDocument/2006/relationships/image" Target="../media/image27.emf"/></Relationships>
</file>

<file path=ppt/slides/_rels/slide2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2.xml"/><Relationship Id="rId1" Type="http://schemas.openxmlformats.org/officeDocument/2006/relationships/slideLayout" Target="../slideLayouts/slideLayout17.xml"/><Relationship Id="rId5" Type="http://schemas.openxmlformats.org/officeDocument/2006/relationships/image" Target="../media/image11.png"/><Relationship Id="rId4" Type="http://schemas.openxmlformats.org/officeDocument/2006/relationships/image" Target="../media/image29.emf"/></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8.png"/><Relationship Id="rId1" Type="http://schemas.openxmlformats.org/officeDocument/2006/relationships/slideLayout" Target="../slideLayouts/slideLayout10.xml"/><Relationship Id="rId5" Type="http://schemas.openxmlformats.org/officeDocument/2006/relationships/image" Target="../media/image7.png"/><Relationship Id="rId4" Type="http://schemas.microsoft.com/office/2007/relationships/hdphoto" Target="../media/hdphoto11.wdp"/></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10.xml"/><Relationship Id="rId5" Type="http://schemas.openxmlformats.org/officeDocument/2006/relationships/image" Target="../media/image7.png"/><Relationship Id="rId4" Type="http://schemas.microsoft.com/office/2007/relationships/hdphoto" Target="../media/hdphoto9.wdp"/></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7.xml"/><Relationship Id="rId5" Type="http://schemas.openxmlformats.org/officeDocument/2006/relationships/image" Target="../media/image11.png"/><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image" Target="../media/image7.png"/><Relationship Id="rId5" Type="http://schemas.microsoft.com/office/2007/relationships/hdphoto" Target="../media/hdphoto11.wdp"/><Relationship Id="rId4" Type="http://schemas.microsoft.com/office/2007/relationships/hdphoto" Target="../media/hdphoto10.wdp"/></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7.xml"/><Relationship Id="rId6" Type="http://schemas.openxmlformats.org/officeDocument/2006/relationships/image" Target="../media/image11.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66524" y="1620078"/>
            <a:ext cx="5607191" cy="1334077"/>
          </a:xfrm>
        </p:spPr>
        <p:txBody>
          <a:bodyPr>
            <a:noAutofit/>
          </a:bodyPr>
          <a:lstStyle/>
          <a:p>
            <a:br>
              <a:rPr lang="en-US" altLang="zh-CN" sz="2800" dirty="0">
                <a:latin typeface="Microsoft YaHei" panose="020B0503020204020204" pitchFamily="34" charset="-122"/>
                <a:ea typeface="Microsoft YaHei" panose="020B0503020204020204" pitchFamily="34" charset="-122"/>
              </a:rPr>
            </a:br>
            <a:r>
              <a:rPr lang="zh-CN" altLang="en-US" sz="2800" dirty="0">
                <a:latin typeface="Microsoft YaHei" panose="020B0503020204020204" pitchFamily="34" charset="-122"/>
                <a:ea typeface="Microsoft YaHei" panose="020B0503020204020204" pitchFamily="34" charset="-122"/>
              </a:rPr>
              <a:t>如何通过关键词频率演化进行知识发现？一个时间趋势的谱聚类研究</a:t>
            </a:r>
            <a:br>
              <a:rPr lang="zh-CN" altLang="en-US" sz="2800" dirty="0">
                <a:latin typeface="Microsoft YaHei" panose="020B0503020204020204" pitchFamily="34" charset="-122"/>
                <a:ea typeface="Microsoft YaHei" panose="020B0503020204020204" pitchFamily="34" charset="-122"/>
              </a:rPr>
            </a:br>
            <a:endParaRPr lang="zh-CN" altLang="en-US" sz="2800" dirty="0">
              <a:latin typeface="Microsoft YaHei" panose="020B0503020204020204" pitchFamily="34" charset="-122"/>
              <a:ea typeface="Microsoft YaHei" panose="020B0503020204020204" pitchFamily="34" charset="-122"/>
            </a:endParaRPr>
          </a:p>
        </p:txBody>
      </p:sp>
      <p:sp>
        <p:nvSpPr>
          <p:cNvPr id="5" name="副标题 4">
            <a:extLst>
              <a:ext uri="{FF2B5EF4-FFF2-40B4-BE49-F238E27FC236}">
                <a16:creationId xmlns:a16="http://schemas.microsoft.com/office/drawing/2014/main" id="{71572D5F-EEC6-D340-B7F0-98AAE4E5EC26}"/>
              </a:ext>
            </a:extLst>
          </p:cNvPr>
          <p:cNvSpPr>
            <a:spLocks noGrp="1"/>
          </p:cNvSpPr>
          <p:nvPr>
            <p:ph type="subTitle" idx="1"/>
          </p:nvPr>
        </p:nvSpPr>
        <p:spPr>
          <a:xfrm>
            <a:off x="135833" y="2691428"/>
            <a:ext cx="5741308" cy="670232"/>
          </a:xfrm>
        </p:spPr>
        <p:txBody>
          <a:bodyPr>
            <a:normAutofit/>
          </a:bodyPr>
          <a:lstStyle/>
          <a:p>
            <a:r>
              <a:rPr lang="en-US" altLang="zh-CN" sz="1400" dirty="0">
                <a:latin typeface="Arial" panose="020B0604020202020204" pitchFamily="34" charset="0"/>
                <a:cs typeface="Arial" panose="020B0604020202020204" pitchFamily="34" charset="0"/>
              </a:rPr>
              <a:t>How to obtain knowledge discovery through term frequency series evolution? A study on spectral clustering of temporal trends</a:t>
            </a:r>
            <a:endParaRPr lang="zh-CN" altLang="en-US" sz="1400" dirty="0">
              <a:latin typeface="Arial" panose="020B0604020202020204" pitchFamily="34" charset="0"/>
              <a:cs typeface="Arial" panose="020B0604020202020204" pitchFamily="34" charset="0"/>
            </a:endParaRPr>
          </a:p>
        </p:txBody>
      </p:sp>
      <p:sp>
        <p:nvSpPr>
          <p:cNvPr id="35" name="文本占位符 34"/>
          <p:cNvSpPr>
            <a:spLocks noGrp="1"/>
          </p:cNvSpPr>
          <p:nvPr>
            <p:ph type="body" sz="quarter" idx="14"/>
          </p:nvPr>
        </p:nvSpPr>
        <p:spPr>
          <a:xfrm>
            <a:off x="483819" y="3981806"/>
            <a:ext cx="5319713" cy="1523601"/>
          </a:xfrm>
        </p:spPr>
        <p:txBody>
          <a:bodyPr/>
          <a:lstStyle/>
          <a:p>
            <a:pPr>
              <a:lnSpc>
                <a:spcPct val="120000"/>
              </a:lnSpc>
            </a:pPr>
            <a:r>
              <a:rPr lang="zh-CN" altLang="en-US" sz="1600" dirty="0">
                <a:latin typeface="Microsoft YaHei" panose="020B0503020204020204" pitchFamily="34" charset="-122"/>
                <a:ea typeface="Microsoft YaHei" panose="020B0503020204020204" pitchFamily="34" charset="-122"/>
              </a:rPr>
              <a:t>汇报人：武汉大学信息管理学院</a:t>
            </a:r>
            <a:r>
              <a:rPr lang="en-US" altLang="zh-CN" sz="1600" dirty="0">
                <a:latin typeface="Microsoft YaHei" panose="020B0503020204020204" pitchFamily="34" charset="-122"/>
                <a:ea typeface="Microsoft YaHei" panose="020B0503020204020204" pitchFamily="34" charset="-122"/>
              </a:rPr>
              <a:t>2020</a:t>
            </a:r>
            <a:r>
              <a:rPr lang="zh-CN" altLang="en-US" sz="1600" dirty="0">
                <a:latin typeface="Microsoft YaHei" panose="020B0503020204020204" pitchFamily="34" charset="-122"/>
                <a:ea typeface="Microsoft YaHei" panose="020B0503020204020204" pitchFamily="34" charset="-122"/>
              </a:rPr>
              <a:t>级博士生黄菡</a:t>
            </a:r>
            <a:endParaRPr lang="en-US" altLang="zh-CN" sz="1600" dirty="0">
              <a:latin typeface="Microsoft YaHei" panose="020B0503020204020204" pitchFamily="34" charset="-122"/>
              <a:ea typeface="Microsoft YaHei" panose="020B0503020204020204" pitchFamily="34" charset="-122"/>
            </a:endParaRPr>
          </a:p>
          <a:p>
            <a:pPr>
              <a:lnSpc>
                <a:spcPct val="120000"/>
              </a:lnSpc>
            </a:pPr>
            <a:r>
              <a:rPr lang="zh-CN" altLang="en-US" sz="1600" dirty="0">
                <a:latin typeface="Microsoft YaHei" panose="020B0503020204020204" pitchFamily="34" charset="-122"/>
                <a:ea typeface="Microsoft YaHei" panose="020B0503020204020204" pitchFamily="34" charset="-122"/>
              </a:rPr>
              <a:t>作    者：黄菡 王晓光 王宏宇</a:t>
            </a:r>
            <a:r>
              <a:rPr lang="zh-CN" altLang="en-US" sz="1600" baseline="30000" dirty="0">
                <a:latin typeface="Microsoft YaHei" panose="020B0503020204020204" pitchFamily="34" charset="-122"/>
                <a:ea typeface="Microsoft YaHei" panose="020B0503020204020204" pitchFamily="34" charset="-122"/>
              </a:rPr>
              <a:t>*</a:t>
            </a:r>
            <a:endParaRPr lang="en-US" altLang="zh-CN" sz="1600" dirty="0">
              <a:latin typeface="Microsoft YaHei" panose="020B0503020204020204" pitchFamily="34" charset="-122"/>
              <a:ea typeface="Microsoft YaHei" panose="020B0503020204020204" pitchFamily="34" charset="-122"/>
            </a:endParaRPr>
          </a:p>
          <a:p>
            <a:pPr>
              <a:lnSpc>
                <a:spcPct val="120000"/>
              </a:lnSpc>
            </a:pPr>
            <a:r>
              <a:rPr lang="zh-CN" altLang="en-US" sz="1600" dirty="0">
                <a:latin typeface="Microsoft YaHei" panose="020B0503020204020204" pitchFamily="34" charset="-122"/>
                <a:ea typeface="Microsoft YaHei" panose="020B0503020204020204" pitchFamily="34" charset="-122"/>
              </a:rPr>
              <a:t>时    间：</a:t>
            </a:r>
            <a:r>
              <a:rPr lang="en-US" altLang="zh-CN" sz="1600" dirty="0">
                <a:latin typeface="Microsoft YaHei" panose="020B0503020204020204" pitchFamily="34" charset="-122"/>
                <a:ea typeface="Microsoft YaHei" panose="020B0503020204020204" pitchFamily="34" charset="-122"/>
              </a:rPr>
              <a:t>2023</a:t>
            </a:r>
            <a:r>
              <a:rPr lang="en-GB" altLang="zh-CN" sz="1600" dirty="0">
                <a:latin typeface="Microsoft YaHei" panose="020B0503020204020204" pitchFamily="34" charset="-122"/>
                <a:ea typeface="Microsoft YaHei" panose="020B0503020204020204" pitchFamily="34" charset="-122"/>
              </a:rPr>
              <a:t>.0</a:t>
            </a:r>
            <a:r>
              <a:rPr lang="en-US" altLang="zh-CN" sz="1600" dirty="0">
                <a:latin typeface="Microsoft YaHei" panose="020B0503020204020204" pitchFamily="34" charset="-122"/>
                <a:ea typeface="Microsoft YaHei" panose="020B0503020204020204" pitchFamily="34" charset="-122"/>
              </a:rPr>
              <a:t>7</a:t>
            </a:r>
            <a:r>
              <a:rPr lang="en-GB" altLang="zh-CN" sz="1600" dirty="0">
                <a:latin typeface="Microsoft YaHei" panose="020B0503020204020204" pitchFamily="34" charset="-122"/>
                <a:ea typeface="Microsoft YaHei" panose="020B0503020204020204" pitchFamily="34" charset="-122"/>
              </a:rPr>
              <a:t>.</a:t>
            </a:r>
            <a:r>
              <a:rPr lang="en-US" altLang="zh-CN" sz="1600" dirty="0">
                <a:latin typeface="Microsoft YaHei" panose="020B0503020204020204" pitchFamily="34" charset="-122"/>
                <a:ea typeface="Microsoft YaHei" panose="020B0503020204020204" pitchFamily="34" charset="-122"/>
              </a:rPr>
              <a:t>13</a:t>
            </a:r>
            <a:endParaRPr lang="zh-CN" altLang="en-US" sz="1600" dirty="0">
              <a:latin typeface="Microsoft YaHei" panose="020B0503020204020204" pitchFamily="34" charset="-122"/>
              <a:ea typeface="Microsoft YaHei" panose="020B0503020204020204" pitchFamily="34" charset="-122"/>
            </a:endParaRPr>
          </a:p>
          <a:p>
            <a:endParaRPr lang="zh-CN" altLang="en-US" dirty="0"/>
          </a:p>
        </p:txBody>
      </p:sp>
      <p:pic>
        <p:nvPicPr>
          <p:cNvPr id="8" name="图片占位符 7" descr="图片包含 天空, 户外, 建筑物, 日落&#10;&#10;描述已自动生成"/>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l="35062" r="35062"/>
          <a:stretch>
            <a:fillRect/>
          </a:stretch>
        </p:blipFill>
        <p:spPr/>
      </p:pic>
      <p:sp>
        <p:nvSpPr>
          <p:cNvPr id="6" name="矩形 5">
            <a:extLst>
              <a:ext uri="{FF2B5EF4-FFF2-40B4-BE49-F238E27FC236}">
                <a16:creationId xmlns:a16="http://schemas.microsoft.com/office/drawing/2014/main" id="{3EAC2C21-CA3A-2C49-9359-C452444D19EE}"/>
              </a:ext>
            </a:extLst>
          </p:cNvPr>
          <p:cNvSpPr/>
          <p:nvPr/>
        </p:nvSpPr>
        <p:spPr>
          <a:xfrm>
            <a:off x="166524" y="342767"/>
            <a:ext cx="1800000" cy="61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45276B51-6262-0B46-9D54-F3CEBE86DB3C}"/>
              </a:ext>
            </a:extLst>
          </p:cNvPr>
          <p:cNvSpPr txBox="1"/>
          <p:nvPr/>
        </p:nvSpPr>
        <p:spPr>
          <a:xfrm>
            <a:off x="-9939" y="72135"/>
            <a:ext cx="5275803" cy="615553"/>
          </a:xfrm>
          <a:prstGeom prst="rect">
            <a:avLst/>
          </a:prstGeom>
          <a:noFill/>
        </p:spPr>
        <p:txBody>
          <a:bodyPr wrap="none" rtlCol="0">
            <a:spAutoFit/>
          </a:bodyPr>
          <a:lstStyle/>
          <a:p>
            <a:r>
              <a:rPr kumimoji="1" lang="en-US" altLang="zh-CN" sz="1700" dirty="0">
                <a:latin typeface="Microsoft YaHei" panose="020B0503020204020204" pitchFamily="34" charset="-122"/>
                <a:ea typeface="Microsoft YaHei" panose="020B0503020204020204" pitchFamily="34" charset="-122"/>
              </a:rPr>
              <a:t>2023</a:t>
            </a:r>
            <a:r>
              <a:rPr kumimoji="1" lang="zh-CN" altLang="en-US" sz="1700" dirty="0">
                <a:latin typeface="Microsoft YaHei" panose="020B0503020204020204" pitchFamily="34" charset="-122"/>
                <a:ea typeface="Microsoft YaHei" panose="020B0503020204020204" pitchFamily="34" charset="-122"/>
              </a:rPr>
              <a:t>年中国情报学年会暨情报学与情报工作发展论坛</a:t>
            </a:r>
            <a:endParaRPr kumimoji="1" lang="en-US" altLang="zh-CN" sz="1700" dirty="0">
              <a:latin typeface="Microsoft YaHei" panose="020B0503020204020204" pitchFamily="34" charset="-122"/>
              <a:ea typeface="Microsoft YaHei" panose="020B0503020204020204" pitchFamily="34" charset="-122"/>
            </a:endParaRPr>
          </a:p>
          <a:p>
            <a:pPr algn="ctr"/>
            <a:r>
              <a:rPr kumimoji="1" lang="zh-CN" altLang="en-US" sz="1700" dirty="0">
                <a:latin typeface="Microsoft YaHei" panose="020B0503020204020204" pitchFamily="34" charset="-122"/>
                <a:ea typeface="Microsoft YaHei" panose="020B0503020204020204" pitchFamily="34" charset="-122"/>
              </a:rPr>
              <a:t>第十三届全国情报学博士生学术论坛</a:t>
            </a:r>
          </a:p>
        </p:txBody>
      </p:sp>
      <p:pic>
        <p:nvPicPr>
          <p:cNvPr id="11" name="图片 10">
            <a:extLst>
              <a:ext uri="{FF2B5EF4-FFF2-40B4-BE49-F238E27FC236}">
                <a16:creationId xmlns:a16="http://schemas.microsoft.com/office/drawing/2014/main" id="{94FE0592-CC18-A641-ADCD-5E75C1FECD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91063" y="99538"/>
            <a:ext cx="1867143" cy="5881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3600" dirty="0">
                <a:latin typeface="Microsoft YaHei" panose="020B0503020204020204" pitchFamily="34" charset="-122"/>
                <a:ea typeface="Microsoft YaHei" panose="020B0503020204020204" pitchFamily="34" charset="-122"/>
              </a:rPr>
              <a:t>图划分准则的确定与经典聚类</a:t>
            </a:r>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0536D720-2DFB-DD40-AFCA-2D3F2E48E628}"/>
                  </a:ext>
                </a:extLst>
              </p:cNvPr>
              <p:cNvSpPr txBox="1"/>
              <p:nvPr/>
            </p:nvSpPr>
            <p:spPr>
              <a:xfrm>
                <a:off x="530161" y="1260007"/>
                <a:ext cx="8249734" cy="5204502"/>
              </a:xfrm>
              <a:prstGeom prst="rect">
                <a:avLst/>
              </a:prstGeom>
              <a:noFill/>
            </p:spPr>
            <p:txBody>
              <a:bodyPr wrap="square">
                <a:spAutoFit/>
              </a:bodyPr>
              <a:lstStyle/>
              <a:p>
                <a:pPr indent="342884"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根据前文确定的归一化拉普拉斯矩阵表示方法，本研究采用</a:t>
                </a:r>
                <a:r>
                  <a:rPr lang="en-US" altLang="zh-CN" sz="1600" b="1" kern="100" dirty="0">
                    <a:latin typeface="Microsoft YaHei" panose="020B0503020204020204" pitchFamily="34" charset="-122"/>
                    <a:ea typeface="Microsoft YaHei" panose="020B0503020204020204" pitchFamily="34" charset="-122"/>
                    <a:cs typeface="Times New Roman (正文 CS 字体)"/>
                  </a:rPr>
                  <a:t>NCut</a:t>
                </a:r>
                <a:r>
                  <a:rPr lang="zh-CN" altLang="zh-CN" sz="1600" b="1" kern="100" dirty="0">
                    <a:latin typeface="Microsoft YaHei" panose="020B0503020204020204" pitchFamily="34" charset="-122"/>
                    <a:ea typeface="Microsoft YaHei" panose="020B0503020204020204" pitchFamily="34" charset="-122"/>
                    <a:cs typeface="Times New Roman (正文 CS 字体)"/>
                  </a:rPr>
                  <a:t>划分准则</a:t>
                </a:r>
                <a:r>
                  <a:rPr lang="zh-CN" altLang="en-US" sz="1600" kern="100" dirty="0">
                    <a:latin typeface="Microsoft YaHei" panose="020B0503020204020204" pitchFamily="34" charset="-122"/>
                    <a:ea typeface="Microsoft YaHei" panose="020B0503020204020204" pitchFamily="34" charset="-122"/>
                    <a:cs typeface="Times New Roman (正文 CS 字体)"/>
                  </a:rPr>
                  <a:t>进行谱图划分，即最小化公式所示目标函数：</a:t>
                </a:r>
                <a:endParaRPr lang="zh-CN" altLang="zh-CN" sz="1600" kern="100" dirty="0">
                  <a:latin typeface="Microsoft YaHei" panose="020B0503020204020204" pitchFamily="34" charset="-122"/>
                  <a:ea typeface="Microsoft YaHei" panose="020B0503020204020204" pitchFamily="34" charset="-122"/>
                  <a:cs typeface="Times New Roman (正文 CS 字体)"/>
                </a:endParaRPr>
              </a:p>
              <a:p>
                <a:pPr indent="342884" algn="ctr">
                  <a:lnSpc>
                    <a:spcPct val="150000"/>
                  </a:lnSpc>
                </a:pPr>
                <a14:m>
                  <m:oMath xmlns:m="http://schemas.openxmlformats.org/officeDocument/2006/math">
                    <m:r>
                      <a:rPr lang="en-US" altLang="zh-CN" sz="1600" i="1" kern="100">
                        <a:latin typeface="Cambria Math" panose="02040503050406030204" pitchFamily="18" charset="0"/>
                        <a:ea typeface="宋体" panose="02010600030101010101" pitchFamily="2" charset="-122"/>
                        <a:cs typeface="Times New Roman (正文 CS 字体)"/>
                      </a:rPr>
                      <m:t>𝑁𝐶𝑢𝑡</m:t>
                    </m:r>
                    <m:d>
                      <m:dPr>
                        <m:ctrlPr>
                          <a:rPr lang="zh-CN" altLang="zh-CN" sz="1600" i="1" kern="100">
                            <a:latin typeface="Cambria Math" panose="02040503050406030204" pitchFamily="18" charset="0"/>
                            <a:ea typeface="Cambria Math" panose="02040503050406030204" pitchFamily="18" charset="0"/>
                            <a:cs typeface="Times New Roman (正文 CS 字体)"/>
                          </a:rPr>
                        </m:ctrlPr>
                      </m:dPr>
                      <m:e>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1</m:t>
                            </m:r>
                          </m:sub>
                        </m:sSub>
                        <m:r>
                          <a:rPr lang="en-US" altLang="zh-CN" sz="1600" i="1"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𝑘</m:t>
                            </m:r>
                          </m:sub>
                        </m:sSub>
                      </m:e>
                    </m:d>
                    <m:r>
                      <a:rPr lang="en-US" altLang="zh-CN" sz="1600" i="1" kern="100">
                        <a:latin typeface="Cambria Math" panose="02040503050406030204" pitchFamily="18" charset="0"/>
                        <a:ea typeface="宋体" panose="02010600030101010101" pitchFamily="2" charset="-122"/>
                        <a:cs typeface="Times New Roman (正文 CS 字体)"/>
                      </a:rPr>
                      <m:t>=</m:t>
                    </m:r>
                    <m:nary>
                      <m:naryPr>
                        <m:chr m:val="∑"/>
                        <m:limLoc m:val="undOvr"/>
                        <m:ctrlPr>
                          <a:rPr lang="zh-CN" altLang="zh-CN" sz="1600" i="1" kern="100">
                            <a:latin typeface="Cambria Math" panose="02040503050406030204" pitchFamily="18" charset="0"/>
                            <a:ea typeface="Cambria Math" panose="02040503050406030204" pitchFamily="18" charset="0"/>
                            <a:cs typeface="Times New Roman (正文 CS 字体)"/>
                          </a:rPr>
                        </m:ctrlPr>
                      </m:naryPr>
                      <m:sub>
                        <m:r>
                          <a:rPr lang="en-US" altLang="zh-CN" sz="1600" i="1" kern="100">
                            <a:latin typeface="Cambria Math" panose="02040503050406030204" pitchFamily="18" charset="0"/>
                            <a:ea typeface="宋体" panose="02010600030101010101" pitchFamily="2" charset="-122"/>
                            <a:cs typeface="Times New Roman (正文 CS 字体)"/>
                          </a:rPr>
                          <m:t>𝑖</m:t>
                        </m:r>
                        <m:r>
                          <a:rPr lang="en-US" altLang="zh-CN" sz="1600" i="1" kern="100">
                            <a:latin typeface="Cambria Math" panose="02040503050406030204" pitchFamily="18" charset="0"/>
                            <a:ea typeface="宋体" panose="02010600030101010101" pitchFamily="2" charset="-122"/>
                            <a:cs typeface="Times New Roman (正文 CS 字体)"/>
                          </a:rPr>
                          <m:t>=1</m:t>
                        </m:r>
                      </m:sub>
                      <m:sup>
                        <m:r>
                          <a:rPr lang="en-US" altLang="zh-CN" sz="1600" i="1" kern="100">
                            <a:latin typeface="Cambria Math" panose="02040503050406030204" pitchFamily="18" charset="0"/>
                            <a:ea typeface="宋体" panose="02010600030101010101" pitchFamily="2" charset="-122"/>
                            <a:cs typeface="Times New Roman (正文 CS 字体)"/>
                          </a:rPr>
                          <m:t>𝑘</m:t>
                        </m:r>
                      </m:sup>
                      <m:e>
                        <m:f>
                          <m:fPr>
                            <m:ctrlPr>
                              <a:rPr lang="zh-CN" altLang="zh-CN" sz="1600" i="1" kern="100">
                                <a:latin typeface="Cambria Math" panose="02040503050406030204" pitchFamily="18" charset="0"/>
                                <a:ea typeface="Cambria Math" panose="02040503050406030204" pitchFamily="18" charset="0"/>
                                <a:cs typeface="Times New Roman (正文 CS 字体)"/>
                              </a:rPr>
                            </m:ctrlPr>
                          </m:fPr>
                          <m:num>
                            <m:f>
                              <m:fPr>
                                <m:ctrlPr>
                                  <a:rPr lang="zh-CN" altLang="zh-CN" sz="1600" i="1" kern="100">
                                    <a:latin typeface="Cambria Math" panose="02040503050406030204" pitchFamily="18" charset="0"/>
                                    <a:ea typeface="Cambria Math" panose="02040503050406030204" pitchFamily="18" charset="0"/>
                                    <a:cs typeface="Times New Roman (正文 CS 字体)"/>
                                  </a:rPr>
                                </m:ctrlPr>
                              </m:fPr>
                              <m:num>
                                <m:r>
                                  <a:rPr lang="en-US" altLang="zh-CN" sz="1600" i="1" kern="100">
                                    <a:latin typeface="Cambria Math" panose="02040503050406030204" pitchFamily="18" charset="0"/>
                                    <a:ea typeface="宋体" panose="02010600030101010101" pitchFamily="2" charset="-122"/>
                                    <a:cs typeface="Times New Roman (正文 CS 字体)"/>
                                  </a:rPr>
                                  <m:t>1</m:t>
                                </m:r>
                              </m:num>
                              <m:den>
                                <m:r>
                                  <a:rPr lang="en-US" altLang="zh-CN" sz="1600" i="1" kern="100">
                                    <a:latin typeface="Cambria Math" panose="02040503050406030204" pitchFamily="18" charset="0"/>
                                    <a:ea typeface="宋体" panose="02010600030101010101" pitchFamily="2" charset="-122"/>
                                    <a:cs typeface="Times New Roman (正文 CS 字体)"/>
                                  </a:rPr>
                                  <m:t>2</m:t>
                                </m:r>
                              </m:den>
                            </m:f>
                            <m:nary>
                              <m:naryPr>
                                <m:chr m:val="∑"/>
                                <m:limLoc m:val="subSup"/>
                                <m:ctrlPr>
                                  <a:rPr lang="zh-CN" altLang="zh-CN" sz="1600" i="1" kern="100">
                                    <a:latin typeface="Cambria Math" panose="02040503050406030204" pitchFamily="18" charset="0"/>
                                    <a:ea typeface="Cambria Math" panose="02040503050406030204" pitchFamily="18" charset="0"/>
                                    <a:cs typeface="Times New Roman (正文 CS 字体)"/>
                                  </a:rPr>
                                </m:ctrlPr>
                              </m:naryPr>
                              <m:sub>
                                <m:r>
                                  <a:rPr lang="en-US" altLang="zh-CN" sz="1600" i="1" kern="100">
                                    <a:latin typeface="Cambria Math" panose="02040503050406030204" pitchFamily="18" charset="0"/>
                                    <a:ea typeface="宋体" panose="02010600030101010101" pitchFamily="2" charset="-122"/>
                                    <a:cs typeface="Times New Roman (正文 CS 字体)"/>
                                  </a:rPr>
                                  <m:t>𝑖</m:t>
                                </m:r>
                                <m:r>
                                  <a:rPr lang="en-US" altLang="zh-CN" sz="1600" i="1" kern="100">
                                    <a:latin typeface="Cambria Math" panose="02040503050406030204" pitchFamily="18" charset="0"/>
                                    <a:ea typeface="宋体" panose="02010600030101010101" pitchFamily="2" charset="-122"/>
                                    <a:cs typeface="Times New Roman (正文 CS 字体)"/>
                                  </a:rPr>
                                  <m:t>=1</m:t>
                                </m:r>
                              </m:sub>
                              <m:sup>
                                <m:r>
                                  <a:rPr lang="en-US" altLang="zh-CN" sz="1600" i="1" kern="100">
                                    <a:latin typeface="Cambria Math" panose="02040503050406030204" pitchFamily="18" charset="0"/>
                                    <a:ea typeface="宋体" panose="02010600030101010101" pitchFamily="2" charset="-122"/>
                                    <a:cs typeface="Times New Roman (正文 CS 字体)"/>
                                  </a:rPr>
                                  <m:t>𝑘</m:t>
                                </m:r>
                              </m:sup>
                              <m:e>
                                <m:r>
                                  <a:rPr lang="en-US" altLang="zh-CN" sz="1600" i="1" kern="100">
                                    <a:latin typeface="Cambria Math" panose="02040503050406030204" pitchFamily="18" charset="0"/>
                                    <a:ea typeface="宋体" panose="02010600030101010101" pitchFamily="2" charset="-122"/>
                                    <a:cs typeface="Times New Roman (正文 CS 字体)"/>
                                  </a:rPr>
                                  <m:t>𝑊</m:t>
                                </m:r>
                                <m:r>
                                  <a:rPr lang="en-US" altLang="zh-CN" sz="1600" i="1"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𝑖</m:t>
                                    </m:r>
                                  </m:sub>
                                </m:sSub>
                                <m:r>
                                  <a:rPr lang="en-US" altLang="zh-CN" sz="1600" i="1" kern="100">
                                    <a:latin typeface="Cambria Math" panose="02040503050406030204" pitchFamily="18" charset="0"/>
                                    <a:ea typeface="宋体" panose="02010600030101010101" pitchFamily="2" charset="-122"/>
                                    <a:cs typeface="Times New Roman (正文 CS 字体)"/>
                                  </a:rPr>
                                  <m:t>,</m:t>
                                </m:r>
                                <m:acc>
                                  <m:accPr>
                                    <m:chr m:val="̅"/>
                                    <m:ctrlPr>
                                      <a:rPr lang="zh-CN" altLang="zh-CN" sz="1600" i="1" kern="100">
                                        <a:latin typeface="Cambria Math" panose="02040503050406030204" pitchFamily="18" charset="0"/>
                                        <a:ea typeface="Cambria Math" panose="02040503050406030204" pitchFamily="18" charset="0"/>
                                        <a:cs typeface="Times New Roman (正文 CS 字体)"/>
                                      </a:rPr>
                                    </m:ctrlPr>
                                  </m:accPr>
                                  <m:e>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𝑖</m:t>
                                        </m:r>
                                      </m:sub>
                                    </m:sSub>
                                  </m:e>
                                </m:acc>
                                <m:r>
                                  <a:rPr lang="en-US" altLang="zh-CN" sz="1600" i="1" kern="100">
                                    <a:latin typeface="Cambria Math" panose="02040503050406030204" pitchFamily="18" charset="0"/>
                                    <a:ea typeface="宋体" panose="02010600030101010101" pitchFamily="2" charset="-122"/>
                                    <a:cs typeface="Times New Roman (正文 CS 字体)"/>
                                  </a:rPr>
                                  <m:t>)</m:t>
                                </m:r>
                              </m:e>
                            </m:nary>
                          </m:num>
                          <m:den>
                            <m:r>
                              <a:rPr lang="en-US" altLang="zh-CN" sz="1600" i="1" kern="100">
                                <a:latin typeface="Cambria Math" panose="02040503050406030204" pitchFamily="18" charset="0"/>
                                <a:ea typeface="宋体" panose="02010600030101010101" pitchFamily="2" charset="-122"/>
                                <a:cs typeface="Times New Roman (正文 CS 字体)"/>
                              </a:rPr>
                              <m:t>𝑣𝑜𝑙</m:t>
                            </m:r>
                            <m:r>
                              <a:rPr lang="en-US" altLang="zh-CN" sz="1600" i="1"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𝑖</m:t>
                                </m:r>
                              </m:sub>
                            </m:sSub>
                            <m:r>
                              <a:rPr lang="en-US" altLang="zh-CN" sz="1600" i="1" kern="100">
                                <a:latin typeface="Cambria Math" panose="02040503050406030204" pitchFamily="18" charset="0"/>
                                <a:ea typeface="宋体" panose="02010600030101010101" pitchFamily="2" charset="-122"/>
                                <a:cs typeface="Times New Roman (正文 CS 字体)"/>
                              </a:rPr>
                              <m:t>)</m:t>
                            </m:r>
                          </m:den>
                        </m:f>
                      </m:e>
                    </m:nary>
                  </m:oMath>
                </a14:m>
                <a:r>
                  <a:rPr lang="en-US" altLang="zh-CN" sz="1600" kern="100" dirty="0">
                    <a:latin typeface="Microsoft YaHei" panose="020B0503020204020204" pitchFamily="34" charset="-122"/>
                    <a:ea typeface="Microsoft YaHei" panose="020B0503020204020204" pitchFamily="34" charset="-122"/>
                    <a:cs typeface="Times New Roman (正文 CS 字体)"/>
                  </a:rPr>
                  <a:t>               </a:t>
                </a:r>
                <a:endParaRPr lang="zh-CN" altLang="zh-CN" sz="1600" kern="100" dirty="0">
                  <a:latin typeface="Microsoft YaHei" panose="020B0503020204020204" pitchFamily="34" charset="-122"/>
                  <a:ea typeface="Microsoft YaHei" panose="020B0503020204020204" pitchFamily="34" charset="-122"/>
                  <a:cs typeface="Times New Roman (正文 CS 字体)"/>
                </a:endParaRPr>
              </a:p>
              <a:p>
                <a:pPr indent="342884"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其中，</a:t>
                </a:r>
                <a:r>
                  <a:rPr lang="en-US" altLang="zh-CN" sz="1600" kern="100" dirty="0">
                    <a:latin typeface="Microsoft YaHei" panose="020B0503020204020204" pitchFamily="34" charset="-122"/>
                    <a:ea typeface="Microsoft YaHei" panose="020B0503020204020204" pitchFamily="34" charset="-122"/>
                    <a:cs typeface="Times New Roman (正文 CS 字体)"/>
                  </a:rPr>
                  <a:t>k</a:t>
                </a:r>
                <a:r>
                  <a:rPr lang="zh-CN" altLang="zh-CN" sz="1600" kern="100" dirty="0">
                    <a:latin typeface="Microsoft YaHei" panose="020B0503020204020204" pitchFamily="34" charset="-122"/>
                    <a:ea typeface="Microsoft YaHei" panose="020B0503020204020204" pitchFamily="34" charset="-122"/>
                    <a:cs typeface="Times New Roman (正文 CS 字体)"/>
                  </a:rPr>
                  <a:t>表示总共的子集个数，</a:t>
                </a:r>
                <a14:m>
                  <m:oMath xmlns:m="http://schemas.openxmlformats.org/officeDocument/2006/math">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𝑖</m:t>
                        </m:r>
                      </m:sub>
                    </m:sSub>
                  </m:oMath>
                </a14:m>
                <a:r>
                  <a:rPr lang="zh-CN" altLang="zh-CN" sz="1600" kern="100" dirty="0">
                    <a:latin typeface="Microsoft YaHei" panose="020B0503020204020204" pitchFamily="34" charset="-122"/>
                    <a:ea typeface="Microsoft YaHei" panose="020B0503020204020204" pitchFamily="34" charset="-122"/>
                    <a:cs typeface="Times New Roman (正文 CS 字体)"/>
                  </a:rPr>
                  <a:t>表示第</a:t>
                </a:r>
                <a:r>
                  <a:rPr lang="en-US" altLang="zh-CN" sz="1600" kern="100" dirty="0" err="1">
                    <a:latin typeface="Microsoft YaHei" panose="020B0503020204020204" pitchFamily="34" charset="-122"/>
                    <a:ea typeface="Microsoft YaHei" panose="020B0503020204020204" pitchFamily="34" charset="-122"/>
                    <a:cs typeface="Times New Roman (正文 CS 字体)"/>
                  </a:rPr>
                  <a:t>i</a:t>
                </a:r>
                <a:r>
                  <a:rPr lang="zh-CN" altLang="zh-CN" sz="1600" kern="100" dirty="0">
                    <a:latin typeface="Microsoft YaHei" panose="020B0503020204020204" pitchFamily="34" charset="-122"/>
                    <a:ea typeface="Microsoft YaHei" panose="020B0503020204020204" pitchFamily="34" charset="-122"/>
                    <a:cs typeface="Times New Roman (正文 CS 字体)"/>
                  </a:rPr>
                  <a:t>个子集，</a:t>
                </a:r>
                <a14:m>
                  <m:oMath xmlns:m="http://schemas.openxmlformats.org/officeDocument/2006/math">
                    <m:acc>
                      <m:accPr>
                        <m:chr m:val="̅"/>
                        <m:ctrlPr>
                          <a:rPr lang="zh-CN" altLang="zh-CN" sz="1600" i="1" kern="100">
                            <a:latin typeface="Cambria Math" panose="02040503050406030204" pitchFamily="18" charset="0"/>
                            <a:ea typeface="Cambria Math" panose="02040503050406030204" pitchFamily="18" charset="0"/>
                            <a:cs typeface="Times New Roman (正文 CS 字体)"/>
                          </a:rPr>
                        </m:ctrlPr>
                      </m:accPr>
                      <m:e>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𝑖</m:t>
                            </m:r>
                          </m:sub>
                        </m:sSub>
                      </m:e>
                    </m:acc>
                  </m:oMath>
                </a14:m>
                <a:r>
                  <a:rPr lang="zh-CN" altLang="zh-CN" sz="1600" kern="100" dirty="0">
                    <a:latin typeface="Microsoft YaHei" panose="020B0503020204020204" pitchFamily="34" charset="-122"/>
                    <a:ea typeface="Microsoft YaHei" panose="020B0503020204020204" pitchFamily="34" charset="-122"/>
                    <a:cs typeface="Times New Roman (正文 CS 字体)"/>
                  </a:rPr>
                  <a:t>表示</a:t>
                </a:r>
                <a14:m>
                  <m:oMath xmlns:m="http://schemas.openxmlformats.org/officeDocument/2006/math">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m:rPr>
                            <m:sty m:val="p"/>
                          </m:rPr>
                          <a:rPr lang="en-US" altLang="zh-CN" sz="1600" kern="100">
                            <a:latin typeface="Cambria Math" panose="02040503050406030204" pitchFamily="18" charset="0"/>
                            <a:ea typeface="宋体" panose="02010600030101010101" pitchFamily="2" charset="-122"/>
                            <a:cs typeface="Times New Roman (正文 CS 字体)"/>
                          </a:rPr>
                          <m:t>A</m:t>
                        </m:r>
                      </m:e>
                      <m:sub>
                        <m:r>
                          <m:rPr>
                            <m:sty m:val="p"/>
                          </m:rPr>
                          <a:rPr lang="en-US" altLang="zh-CN" sz="1600" kern="100">
                            <a:latin typeface="Cambria Math" panose="02040503050406030204" pitchFamily="18" charset="0"/>
                            <a:ea typeface="宋体" panose="02010600030101010101" pitchFamily="2" charset="-122"/>
                            <a:cs typeface="Times New Roman (正文 CS 字体)"/>
                          </a:rPr>
                          <m:t>i</m:t>
                        </m:r>
                      </m:sub>
                    </m:sSub>
                  </m:oMath>
                </a14:m>
                <a:r>
                  <a:rPr lang="zh-CN" altLang="zh-CN" sz="1600" kern="100" dirty="0">
                    <a:latin typeface="Microsoft YaHei" panose="020B0503020204020204" pitchFamily="34" charset="-122"/>
                    <a:ea typeface="Microsoft YaHei" panose="020B0503020204020204" pitchFamily="34" charset="-122"/>
                    <a:cs typeface="Times New Roman (正文 CS 字体)"/>
                  </a:rPr>
                  <a:t>的补集，</a:t>
                </a:r>
                <a14:m>
                  <m:oMath xmlns:m="http://schemas.openxmlformats.org/officeDocument/2006/math">
                    <m:r>
                      <a:rPr lang="en-US" altLang="zh-CN" sz="1600" i="1" kern="100">
                        <a:latin typeface="Cambria Math" panose="02040503050406030204" pitchFamily="18" charset="0"/>
                        <a:ea typeface="宋体" panose="02010600030101010101" pitchFamily="2" charset="-122"/>
                        <a:cs typeface="Times New Roman (正文 CS 字体)"/>
                      </a:rPr>
                      <m:t>𝑊</m:t>
                    </m:r>
                    <m:r>
                      <a:rPr lang="en-US" altLang="zh-CN" sz="1600" i="1"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𝑖</m:t>
                        </m:r>
                      </m:sub>
                    </m:sSub>
                    <m:r>
                      <a:rPr lang="en-US" altLang="zh-CN" sz="1600" i="1" kern="100">
                        <a:latin typeface="Cambria Math" panose="02040503050406030204" pitchFamily="18" charset="0"/>
                        <a:ea typeface="宋体" panose="02010600030101010101" pitchFamily="2" charset="-122"/>
                        <a:cs typeface="Times New Roman (正文 CS 字体)"/>
                      </a:rPr>
                      <m:t>,</m:t>
                    </m:r>
                    <m:acc>
                      <m:accPr>
                        <m:chr m:val="̅"/>
                        <m:ctrlPr>
                          <a:rPr lang="zh-CN" altLang="zh-CN" sz="1600" i="1" kern="100">
                            <a:latin typeface="Cambria Math" panose="02040503050406030204" pitchFamily="18" charset="0"/>
                            <a:ea typeface="Cambria Math" panose="02040503050406030204" pitchFamily="18" charset="0"/>
                            <a:cs typeface="Times New Roman (正文 CS 字体)"/>
                          </a:rPr>
                        </m:ctrlPr>
                      </m:accPr>
                      <m:e>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𝑖</m:t>
                            </m:r>
                          </m:sub>
                        </m:sSub>
                      </m:e>
                    </m:acc>
                    <m:r>
                      <a:rPr lang="en-US" altLang="zh-CN" sz="1600" i="1" kern="100">
                        <a:latin typeface="Cambria Math" panose="02040503050406030204" pitchFamily="18" charset="0"/>
                        <a:ea typeface="宋体" panose="02010600030101010101" pitchFamily="2" charset="-122"/>
                        <a:cs typeface="Times New Roman (正文 CS 字体)"/>
                      </a:rPr>
                      <m:t>)</m:t>
                    </m:r>
                  </m:oMath>
                </a14:m>
                <a:r>
                  <a:rPr lang="zh-CN" altLang="zh-CN" sz="1600" kern="100" dirty="0">
                    <a:latin typeface="Microsoft YaHei" panose="020B0503020204020204" pitchFamily="34" charset="-122"/>
                    <a:ea typeface="Microsoft YaHei" panose="020B0503020204020204" pitchFamily="34" charset="-122"/>
                    <a:cs typeface="Times New Roman (正文 CS 字体)"/>
                  </a:rPr>
                  <a:t>表示子集</a:t>
                </a:r>
                <a14:m>
                  <m:oMath xmlns:m="http://schemas.openxmlformats.org/officeDocument/2006/math">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𝑖</m:t>
                        </m:r>
                      </m:sub>
                    </m:sSub>
                  </m:oMath>
                </a14:m>
                <a:r>
                  <a:rPr lang="zh-CN" altLang="zh-CN" sz="1600" kern="100" dirty="0">
                    <a:latin typeface="Microsoft YaHei" panose="020B0503020204020204" pitchFamily="34" charset="-122"/>
                    <a:ea typeface="Microsoft YaHei" panose="020B0503020204020204" pitchFamily="34" charset="-122"/>
                    <a:cs typeface="Times New Roman (正文 CS 字体)"/>
                  </a:rPr>
                  <a:t>中的点与子集</a:t>
                </a:r>
                <a14:m>
                  <m:oMath xmlns:m="http://schemas.openxmlformats.org/officeDocument/2006/math">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𝑖</m:t>
                        </m:r>
                      </m:sub>
                    </m:sSub>
                  </m:oMath>
                </a14:m>
                <a:r>
                  <a:rPr lang="zh-CN" altLang="zh-CN" sz="1600" kern="100" dirty="0">
                    <a:latin typeface="Microsoft YaHei" panose="020B0503020204020204" pitchFamily="34" charset="-122"/>
                    <a:ea typeface="Microsoft YaHei" panose="020B0503020204020204" pitchFamily="34" charset="-122"/>
                    <a:cs typeface="Times New Roman (正文 CS 字体)"/>
                  </a:rPr>
                  <a:t>之外的点连边的权重之和，</a:t>
                </a:r>
                <a14:m>
                  <m:oMath xmlns:m="http://schemas.openxmlformats.org/officeDocument/2006/math">
                    <m:r>
                      <a:rPr lang="en-US" altLang="zh-CN" sz="1600" i="1" kern="100">
                        <a:latin typeface="Cambria Math" panose="02040503050406030204" pitchFamily="18" charset="0"/>
                        <a:ea typeface="宋体" panose="02010600030101010101" pitchFamily="2" charset="-122"/>
                        <a:cs typeface="Times New Roman (正文 CS 字体)"/>
                      </a:rPr>
                      <m:t>𝑣𝑜𝑙</m:t>
                    </m:r>
                    <m:r>
                      <a:rPr lang="en-US" altLang="zh-CN" sz="1600" i="1"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𝑖</m:t>
                        </m:r>
                      </m:sub>
                    </m:sSub>
                    <m:r>
                      <a:rPr lang="en-US" altLang="zh-CN" sz="1600" i="1" kern="100">
                        <a:latin typeface="Cambria Math" panose="02040503050406030204" pitchFamily="18" charset="0"/>
                        <a:ea typeface="宋体" panose="02010600030101010101" pitchFamily="2" charset="-122"/>
                        <a:cs typeface="Times New Roman (正文 CS 字体)"/>
                      </a:rPr>
                      <m:t>)</m:t>
                    </m:r>
                  </m:oMath>
                </a14:m>
                <a:r>
                  <a:rPr lang="zh-CN" altLang="zh-CN" sz="1600" kern="100" dirty="0">
                    <a:latin typeface="Microsoft YaHei" panose="020B0503020204020204" pitchFamily="34" charset="-122"/>
                    <a:ea typeface="Microsoft YaHei" panose="020B0503020204020204" pitchFamily="34" charset="-122"/>
                    <a:cs typeface="Times New Roman (正文 CS 字体)"/>
                  </a:rPr>
                  <a:t>表示子集</a:t>
                </a:r>
                <a14:m>
                  <m:oMath xmlns:m="http://schemas.openxmlformats.org/officeDocument/2006/math">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𝐴</m:t>
                        </m:r>
                      </m:e>
                      <m:sub>
                        <m:r>
                          <a:rPr lang="en-US" altLang="zh-CN" sz="1600" i="1" kern="100">
                            <a:latin typeface="Cambria Math" panose="02040503050406030204" pitchFamily="18" charset="0"/>
                            <a:ea typeface="宋体" panose="02010600030101010101" pitchFamily="2" charset="-122"/>
                            <a:cs typeface="Times New Roman (正文 CS 字体)"/>
                          </a:rPr>
                          <m:t>𝑖</m:t>
                        </m:r>
                      </m:sub>
                    </m:sSub>
                  </m:oMath>
                </a14:m>
                <a:r>
                  <a:rPr lang="zh-CN" altLang="zh-CN" sz="1600" kern="100" dirty="0">
                    <a:latin typeface="Microsoft YaHei" panose="020B0503020204020204" pitchFamily="34" charset="-122"/>
                    <a:ea typeface="Microsoft YaHei" panose="020B0503020204020204" pitchFamily="34" charset="-122"/>
                    <a:cs typeface="Times New Roman (正文 CS 字体)"/>
                  </a:rPr>
                  <a:t>中所有边的权重之和</a:t>
                </a:r>
                <a:endParaRPr lang="en-US" altLang="zh-CN" sz="1600" kern="100" dirty="0">
                  <a:latin typeface="Microsoft YaHei" panose="020B0503020204020204" pitchFamily="34" charset="-122"/>
                  <a:ea typeface="Microsoft YaHei" panose="020B0503020204020204" pitchFamily="34" charset="-122"/>
                  <a:cs typeface="Times New Roman (正文 CS 字体)"/>
                </a:endParaRPr>
              </a:p>
              <a:p>
                <a:pPr indent="342884"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根据数学推导，对该目标函数的求解可以转化为求解拉普拉斯矩阵的最小特征值及其对应的特征向量。在本研究中即为</a:t>
                </a:r>
                <a:r>
                  <a:rPr lang="zh-CN" altLang="zh-CN" sz="1600" b="1" kern="100" dirty="0">
                    <a:latin typeface="Microsoft YaHei" panose="020B0503020204020204" pitchFamily="34" charset="-122"/>
                    <a:ea typeface="Microsoft YaHei" panose="020B0503020204020204" pitchFamily="34" charset="-122"/>
                    <a:cs typeface="Times New Roman (正文 CS 字体)"/>
                  </a:rPr>
                  <a:t>求解</a:t>
                </a:r>
                <a:r>
                  <a:rPr lang="en-US" altLang="zh-CN" sz="1600" b="1" kern="100" dirty="0" err="1">
                    <a:latin typeface="Microsoft YaHei" panose="020B0503020204020204" pitchFamily="34" charset="-122"/>
                    <a:ea typeface="Microsoft YaHei" panose="020B0503020204020204" pitchFamily="34" charset="-122"/>
                    <a:cs typeface="Times New Roman (正文 CS 字体)"/>
                  </a:rPr>
                  <a:t>L</a:t>
                </a:r>
                <a:r>
                  <a:rPr lang="en-US" altLang="zh-CN" sz="1600" b="1" kern="100" baseline="-25000" dirty="0" err="1">
                    <a:latin typeface="Microsoft YaHei" panose="020B0503020204020204" pitchFamily="34" charset="-122"/>
                    <a:ea typeface="Microsoft YaHei" panose="020B0503020204020204" pitchFamily="34" charset="-122"/>
                    <a:cs typeface="Times New Roman (正文 CS 字体)"/>
                  </a:rPr>
                  <a:t>sym</a:t>
                </a:r>
                <a:r>
                  <a:rPr lang="zh-CN" altLang="zh-CN" sz="1600" b="1" kern="100" dirty="0">
                    <a:latin typeface="Microsoft YaHei" panose="020B0503020204020204" pitchFamily="34" charset="-122"/>
                    <a:ea typeface="Microsoft YaHei" panose="020B0503020204020204" pitchFamily="34" charset="-122"/>
                    <a:cs typeface="Times New Roman (正文 CS 字体)"/>
                  </a:rPr>
                  <a:t>前λ个最小特征值所对应的特征向量</a:t>
                </a:r>
                <a:r>
                  <a:rPr lang="zh-CN" altLang="zh-CN" sz="1600" kern="100" dirty="0">
                    <a:latin typeface="Microsoft YaHei" panose="020B0503020204020204" pitchFamily="34" charset="-122"/>
                    <a:ea typeface="Microsoft YaHei" panose="020B0503020204020204" pitchFamily="34" charset="-122"/>
                    <a:cs typeface="Times New Roman (正文 CS 字体)"/>
                  </a:rPr>
                  <a:t>，</a:t>
                </a:r>
                <a:r>
                  <a:rPr lang="zh-CN" altLang="en-US" sz="1600" kern="100" dirty="0">
                    <a:latin typeface="Microsoft YaHei" panose="020B0503020204020204" pitchFamily="34" charset="-122"/>
                    <a:ea typeface="Microsoft YaHei" panose="020B0503020204020204" pitchFamily="34" charset="-122"/>
                    <a:cs typeface="Times New Roman (正文 CS 字体)"/>
                  </a:rPr>
                  <a:t>这些向量</a:t>
                </a:r>
                <a:r>
                  <a:rPr lang="zh-CN" altLang="zh-CN" sz="1600" kern="100" dirty="0">
                    <a:latin typeface="Microsoft YaHei" panose="020B0503020204020204" pitchFamily="34" charset="-122"/>
                    <a:ea typeface="Microsoft YaHei" panose="020B0503020204020204" pitchFamily="34" charset="-122"/>
                    <a:cs typeface="Times New Roman (正文 CS 字体)"/>
                  </a:rPr>
                  <a:t>所组成的</a:t>
                </a:r>
                <a:r>
                  <a:rPr lang="en-US" altLang="zh-CN" sz="1600" kern="100" dirty="0">
                    <a:latin typeface="Microsoft YaHei" panose="020B0503020204020204" pitchFamily="34" charset="-122"/>
                    <a:ea typeface="Microsoft YaHei" panose="020B0503020204020204" pitchFamily="34" charset="-122"/>
                    <a:cs typeface="Times New Roman (正文 CS 字体)"/>
                  </a:rPr>
                  <a:t>N*</a:t>
                </a:r>
                <a:r>
                  <a:rPr lang="zh-CN" altLang="zh-CN" sz="1600" kern="100" dirty="0">
                    <a:latin typeface="Microsoft YaHei" panose="020B0503020204020204" pitchFamily="34" charset="-122"/>
                    <a:ea typeface="Microsoft YaHei" panose="020B0503020204020204" pitchFamily="34" charset="-122"/>
                    <a:cs typeface="Times New Roman (正文 CS 字体)"/>
                  </a:rPr>
                  <a:t>λ</a:t>
                </a:r>
                <a:r>
                  <a:rPr lang="zh-CN" altLang="en-US" sz="1600" kern="100" dirty="0">
                    <a:latin typeface="Microsoft YaHei" panose="020B0503020204020204" pitchFamily="34" charset="-122"/>
                    <a:ea typeface="Microsoft YaHei" panose="020B0503020204020204" pitchFamily="34" charset="-122"/>
                    <a:cs typeface="Times New Roman (正文 CS 字体)"/>
                  </a:rPr>
                  <a:t>的</a:t>
                </a:r>
                <a:r>
                  <a:rPr lang="zh-CN" altLang="zh-CN" sz="1600" b="1" kern="100" dirty="0">
                    <a:latin typeface="Microsoft YaHei" panose="020B0503020204020204" pitchFamily="34" charset="-122"/>
                    <a:ea typeface="Microsoft YaHei" panose="020B0503020204020204" pitchFamily="34" charset="-122"/>
                    <a:cs typeface="Times New Roman (正文 CS 字体)"/>
                  </a:rPr>
                  <a:t>特征矩阵</a:t>
                </a:r>
                <a:r>
                  <a:rPr lang="en-US" altLang="zh-CN" sz="1600" b="1" kern="100" dirty="0">
                    <a:latin typeface="Microsoft YaHei" panose="020B0503020204020204" pitchFamily="34" charset="-122"/>
                    <a:ea typeface="Microsoft YaHei" panose="020B0503020204020204" pitchFamily="34" charset="-122"/>
                    <a:cs typeface="Times New Roman (正文 CS 字体)"/>
                  </a:rPr>
                  <a:t>H</a:t>
                </a:r>
                <a:r>
                  <a:rPr lang="zh-CN" altLang="zh-CN" sz="1600" kern="100" dirty="0">
                    <a:latin typeface="Microsoft YaHei" panose="020B0503020204020204" pitchFamily="34" charset="-122"/>
                    <a:ea typeface="Microsoft YaHei" panose="020B0503020204020204" pitchFamily="34" charset="-122"/>
                    <a:cs typeface="Times New Roman (正文 CS 字体)"/>
                  </a:rPr>
                  <a:t>即对应了图划分问题的近似最优解，</a:t>
                </a:r>
                <a:r>
                  <a:rPr lang="en-US" altLang="zh-CN" sz="1600" kern="100" dirty="0">
                    <a:latin typeface="Microsoft YaHei" panose="020B0503020204020204" pitchFamily="34" charset="-122"/>
                    <a:ea typeface="Microsoft YaHei" panose="020B0503020204020204" pitchFamily="34" charset="-122"/>
                    <a:cs typeface="Times New Roman (正文 CS 字体)"/>
                  </a:rPr>
                  <a:t>N</a:t>
                </a:r>
                <a:r>
                  <a:rPr lang="zh-CN" altLang="zh-CN" sz="1600" kern="100" dirty="0">
                    <a:latin typeface="Microsoft YaHei" panose="020B0503020204020204" pitchFamily="34" charset="-122"/>
                    <a:ea typeface="Microsoft YaHei" panose="020B0503020204020204" pitchFamily="34" charset="-122"/>
                    <a:cs typeface="Times New Roman (正文 CS 字体)"/>
                  </a:rPr>
                  <a:t>为要进行聚类的时间序列数据个数</a:t>
                </a:r>
                <a:endParaRPr lang="en-US" altLang="zh-CN" sz="1600" kern="100" dirty="0">
                  <a:latin typeface="Microsoft YaHei" panose="020B0503020204020204" pitchFamily="34" charset="-122"/>
                  <a:ea typeface="Microsoft YaHei" panose="020B0503020204020204" pitchFamily="34" charset="-122"/>
                  <a:cs typeface="Times New Roman (正文 CS 字体)"/>
                </a:endParaRPr>
              </a:p>
              <a:p>
                <a:pPr indent="342884"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在完成谱图划分后，即可</a:t>
                </a:r>
                <a:r>
                  <a:rPr lang="zh-CN" altLang="zh-CN" sz="1600" b="1" kern="100" dirty="0">
                    <a:latin typeface="Microsoft YaHei" panose="020B0503020204020204" pitchFamily="34" charset="-122"/>
                    <a:ea typeface="Microsoft YaHei" panose="020B0503020204020204" pitchFamily="34" charset="-122"/>
                    <a:cs typeface="Times New Roman (正文 CS 字体)"/>
                  </a:rPr>
                  <a:t>利用经典聚类算法对</a:t>
                </a:r>
                <a:r>
                  <a:rPr lang="en-US" altLang="zh-CN" sz="1600" b="1" kern="100" dirty="0">
                    <a:latin typeface="Microsoft YaHei" panose="020B0503020204020204" pitchFamily="34" charset="-122"/>
                    <a:ea typeface="Microsoft YaHei" panose="020B0503020204020204" pitchFamily="34" charset="-122"/>
                    <a:cs typeface="Times New Roman (正文 CS 字体)"/>
                  </a:rPr>
                  <a:t>H</a:t>
                </a:r>
                <a:r>
                  <a:rPr lang="zh-CN" altLang="zh-CN" sz="1600" b="1" kern="100" dirty="0">
                    <a:latin typeface="Microsoft YaHei" panose="020B0503020204020204" pitchFamily="34" charset="-122"/>
                    <a:ea typeface="Microsoft YaHei" panose="020B0503020204020204" pitchFamily="34" charset="-122"/>
                    <a:cs typeface="Times New Roman (正文 CS 字体)"/>
                  </a:rPr>
                  <a:t>进行聚类</a:t>
                </a:r>
                <a:r>
                  <a:rPr lang="zh-CN" altLang="zh-CN" sz="1600" kern="100" dirty="0">
                    <a:latin typeface="Microsoft YaHei" panose="020B0503020204020204" pitchFamily="34" charset="-122"/>
                    <a:ea typeface="Microsoft YaHei" panose="020B0503020204020204" pitchFamily="34" charset="-122"/>
                    <a:cs typeface="Times New Roman (正文 CS 字体)"/>
                  </a:rPr>
                  <a:t>。本研究基于</a:t>
                </a:r>
                <a:r>
                  <a:rPr lang="en-US" altLang="zh-CN" sz="1600" kern="100" dirty="0">
                    <a:latin typeface="Microsoft YaHei" panose="020B0503020204020204" pitchFamily="34" charset="-122"/>
                    <a:ea typeface="Microsoft YaHei" panose="020B0503020204020204" pitchFamily="34" charset="-122"/>
                    <a:cs typeface="Times New Roman (正文 CS 字体)"/>
                  </a:rPr>
                  <a:t>K-means</a:t>
                </a:r>
                <a:r>
                  <a:rPr lang="zh-CN" altLang="zh-CN" sz="1600" kern="100" dirty="0">
                    <a:latin typeface="Microsoft YaHei" panose="020B0503020204020204" pitchFamily="34" charset="-122"/>
                    <a:ea typeface="Microsoft YaHei" panose="020B0503020204020204" pitchFamily="34" charset="-122"/>
                    <a:cs typeface="Times New Roman (正文 CS 字体)"/>
                  </a:rPr>
                  <a:t>算法，将指示矩阵的行数据</a:t>
                </a:r>
                <a14:m>
                  <m:oMath xmlns:m="http://schemas.openxmlformats.org/officeDocument/2006/math">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h</m:t>
                        </m:r>
                      </m:e>
                      <m:sub>
                        <m:r>
                          <a:rPr lang="en-US" altLang="zh-CN" sz="1600" i="1" kern="100">
                            <a:latin typeface="Cambria Math" panose="02040503050406030204" pitchFamily="18" charset="0"/>
                            <a:ea typeface="宋体" panose="02010600030101010101" pitchFamily="2" charset="-122"/>
                            <a:cs typeface="Times New Roman (正文 CS 字体)"/>
                          </a:rPr>
                          <m:t>𝑛</m:t>
                        </m:r>
                      </m:sub>
                    </m:sSub>
                  </m:oMath>
                </a14:m>
                <a:r>
                  <a:rPr lang="zh-CN" altLang="zh-CN" sz="1600" kern="100" dirty="0">
                    <a:latin typeface="Microsoft YaHei" panose="020B0503020204020204" pitchFamily="34" charset="-122"/>
                    <a:ea typeface="Microsoft YaHei" panose="020B0503020204020204" pitchFamily="34" charset="-122"/>
                    <a:cs typeface="Times New Roman (正文 CS 字体)"/>
                  </a:rPr>
                  <a:t>看作当前空间中的一个向量，对其进行聚类分析，得到</a:t>
                </a:r>
                <a14:m>
                  <m:oMath xmlns:m="http://schemas.openxmlformats.org/officeDocument/2006/math">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h</m:t>
                        </m:r>
                      </m:e>
                      <m:sub>
                        <m:r>
                          <a:rPr lang="en-US" altLang="zh-CN" sz="1600" i="1" kern="100">
                            <a:latin typeface="Cambria Math" panose="02040503050406030204" pitchFamily="18" charset="0"/>
                            <a:ea typeface="宋体" panose="02010600030101010101" pitchFamily="2" charset="-122"/>
                            <a:cs typeface="Times New Roman (正文 CS 字体)"/>
                          </a:rPr>
                          <m:t>𝑛</m:t>
                        </m:r>
                      </m:sub>
                    </m:sSub>
                  </m:oMath>
                </a14:m>
                <a:r>
                  <a:rPr lang="zh-CN" altLang="zh-CN" sz="1600" kern="100" dirty="0">
                    <a:latin typeface="Microsoft YaHei" panose="020B0503020204020204" pitchFamily="34" charset="-122"/>
                    <a:ea typeface="Microsoft YaHei" panose="020B0503020204020204" pitchFamily="34" charset="-122"/>
                    <a:cs typeface="Times New Roman (正文 CS 字体)"/>
                  </a:rPr>
                  <a:t>的所属类别即为第</a:t>
                </a:r>
                <a:r>
                  <a:rPr lang="en-US" altLang="zh-CN" sz="1600" kern="100" dirty="0">
                    <a:latin typeface="Microsoft YaHei" panose="020B0503020204020204" pitchFamily="34" charset="-122"/>
                    <a:ea typeface="Microsoft YaHei" panose="020B0503020204020204" pitchFamily="34" charset="-122"/>
                    <a:cs typeface="Times New Roman (正文 CS 字体)"/>
                  </a:rPr>
                  <a:t>n</a:t>
                </a:r>
                <a:r>
                  <a:rPr lang="zh-CN" altLang="zh-CN" sz="1600" kern="100" dirty="0">
                    <a:latin typeface="Microsoft YaHei" panose="020B0503020204020204" pitchFamily="34" charset="-122"/>
                    <a:ea typeface="Microsoft YaHei" panose="020B0503020204020204" pitchFamily="34" charset="-122"/>
                    <a:cs typeface="Times New Roman (正文 CS 字体)"/>
                  </a:rPr>
                  <a:t>个时间序列的类别</a:t>
                </a:r>
              </a:p>
              <a:p>
                <a:pPr indent="342884" algn="just">
                  <a:lnSpc>
                    <a:spcPct val="150000"/>
                  </a:lnSpc>
                </a:pPr>
                <a:endParaRPr lang="zh-CN" altLang="zh-CN" sz="1600" kern="100" dirty="0">
                  <a:latin typeface="Microsoft YaHei" panose="020B0503020204020204" pitchFamily="34" charset="-122"/>
                  <a:ea typeface="Microsoft YaHei" panose="020B0503020204020204" pitchFamily="34" charset="-122"/>
                  <a:cs typeface="Times New Roman (正文 CS 字体)"/>
                </a:endParaRPr>
              </a:p>
            </p:txBody>
          </p:sp>
        </mc:Choice>
        <mc:Fallback xmlns="">
          <p:sp>
            <p:nvSpPr>
              <p:cNvPr id="5" name="文本框 4">
                <a:extLst>
                  <a:ext uri="{FF2B5EF4-FFF2-40B4-BE49-F238E27FC236}">
                    <a16:creationId xmlns:a16="http://schemas.microsoft.com/office/drawing/2014/main" id="{0536D720-2DFB-DD40-AFCA-2D3F2E48E628}"/>
                  </a:ext>
                </a:extLst>
              </p:cNvPr>
              <p:cNvSpPr txBox="1">
                <a:spLocks noRot="1" noChangeAspect="1" noMove="1" noResize="1" noEditPoints="1" noAdjustHandles="1" noChangeArrowheads="1" noChangeShapeType="1" noTextEdit="1"/>
              </p:cNvSpPr>
              <p:nvPr/>
            </p:nvSpPr>
            <p:spPr>
              <a:xfrm>
                <a:off x="530161" y="1260007"/>
                <a:ext cx="8249734" cy="5204502"/>
              </a:xfrm>
              <a:prstGeom prst="rect">
                <a:avLst/>
              </a:prstGeom>
              <a:blipFill>
                <a:blip r:embed="rId3"/>
                <a:stretch>
                  <a:fillRect l="-307" r="-2765"/>
                </a:stretch>
              </a:blipFill>
            </p:spPr>
            <p:txBody>
              <a:bodyPr/>
              <a:lstStyle/>
              <a:p>
                <a:r>
                  <a:rPr lang="zh-CN" altLang="en-US">
                    <a:noFill/>
                  </a:rPr>
                  <a:t> </a:t>
                </a:r>
              </a:p>
            </p:txBody>
          </p:sp>
        </mc:Fallback>
      </mc:AlternateContent>
      <p:pic>
        <p:nvPicPr>
          <p:cNvPr id="4" name="图片 3">
            <a:extLst>
              <a:ext uri="{FF2B5EF4-FFF2-40B4-BE49-F238E27FC236}">
                <a16:creationId xmlns:a16="http://schemas.microsoft.com/office/drawing/2014/main" id="{D48DF565-91DE-8C4B-934A-6166FD93B8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6" name="文本框 5">
            <a:extLst>
              <a:ext uri="{FF2B5EF4-FFF2-40B4-BE49-F238E27FC236}">
                <a16:creationId xmlns:a16="http://schemas.microsoft.com/office/drawing/2014/main" id="{34AB362E-0B9C-7F4C-A732-5B024C71EF1E}"/>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10</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9867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3600" dirty="0">
                <a:latin typeface="Microsoft YaHei" panose="020B0503020204020204" pitchFamily="34" charset="-122"/>
                <a:ea typeface="Microsoft YaHei" panose="020B0503020204020204" pitchFamily="34" charset="-122"/>
              </a:rPr>
              <a:t>算法参数确定</a:t>
            </a:r>
            <a:r>
              <a:rPr lang="en-US" altLang="zh-CN" sz="3600" dirty="0">
                <a:latin typeface="Microsoft YaHei" panose="020B0503020204020204" pitchFamily="34" charset="-122"/>
                <a:ea typeface="Microsoft YaHei" panose="020B0503020204020204" pitchFamily="34" charset="-122"/>
              </a:rPr>
              <a:t>——</a:t>
            </a:r>
            <a:r>
              <a:rPr lang="zh-CN" altLang="en-US" sz="3600" dirty="0">
                <a:latin typeface="Microsoft YaHei" panose="020B0503020204020204" pitchFamily="34" charset="-122"/>
                <a:ea typeface="Microsoft YaHei" panose="020B0503020204020204" pitchFamily="34" charset="-122"/>
              </a:rPr>
              <a:t>就低原则</a:t>
            </a:r>
          </a:p>
        </p:txBody>
      </p:sp>
      <p:sp>
        <p:nvSpPr>
          <p:cNvPr id="10" name="文本框 9">
            <a:extLst>
              <a:ext uri="{FF2B5EF4-FFF2-40B4-BE49-F238E27FC236}">
                <a16:creationId xmlns:a16="http://schemas.microsoft.com/office/drawing/2014/main" id="{2C1F544E-5746-C740-962A-BA9484271C2C}"/>
              </a:ext>
            </a:extLst>
          </p:cNvPr>
          <p:cNvSpPr txBox="1"/>
          <p:nvPr/>
        </p:nvSpPr>
        <p:spPr>
          <a:xfrm>
            <a:off x="602457" y="1471014"/>
            <a:ext cx="7647241" cy="4111447"/>
          </a:xfrm>
          <a:prstGeom prst="rect">
            <a:avLst/>
          </a:prstGeom>
          <a:noFill/>
        </p:spPr>
        <p:txBody>
          <a:bodyPr wrap="square">
            <a:spAutoFit/>
          </a:bodyPr>
          <a:lstStyle/>
          <a:p>
            <a:pPr indent="342884"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为提前确定λ的取值，本研究</a:t>
            </a:r>
            <a:r>
              <a:rPr lang="zh-CN" altLang="zh-CN" sz="1600" b="1" kern="100" dirty="0">
                <a:latin typeface="Microsoft YaHei" panose="020B0503020204020204" pitchFamily="34" charset="-122"/>
                <a:ea typeface="Microsoft YaHei" panose="020B0503020204020204" pitchFamily="34" charset="-122"/>
                <a:cs typeface="Times New Roman (正文 CS 字体)"/>
              </a:rPr>
              <a:t>基于图拉普拉斯矩阵费德勒（</a:t>
            </a:r>
            <a:r>
              <a:rPr lang="en-US" altLang="zh-CN" sz="1600" b="1" kern="100" dirty="0">
                <a:latin typeface="Microsoft YaHei" panose="020B0503020204020204" pitchFamily="34" charset="-122"/>
                <a:ea typeface="Microsoft YaHei" panose="020B0503020204020204" pitchFamily="34" charset="-122"/>
                <a:cs typeface="Times New Roman (正文 CS 字体)"/>
              </a:rPr>
              <a:t>Fiedler</a:t>
            </a:r>
            <a:r>
              <a:rPr lang="zh-CN" altLang="zh-CN" sz="1600" b="1" kern="100" dirty="0">
                <a:latin typeface="Microsoft YaHei" panose="020B0503020204020204" pitchFamily="34" charset="-122"/>
                <a:ea typeface="Microsoft YaHei" panose="020B0503020204020204" pitchFamily="34" charset="-122"/>
                <a:cs typeface="Times New Roman (正文 CS 字体)"/>
              </a:rPr>
              <a:t>）向量</a:t>
            </a:r>
            <a:r>
              <a:rPr lang="zh-CN" altLang="zh-CN" sz="1600" kern="100" dirty="0">
                <a:latin typeface="Microsoft YaHei" panose="020B0503020204020204" pitchFamily="34" charset="-122"/>
                <a:ea typeface="Microsoft YaHei" panose="020B0503020204020204" pitchFamily="34" charset="-122"/>
                <a:cs typeface="Times New Roman (正文 CS 字体)"/>
              </a:rPr>
              <a:t>的意义和性质，设计了一种新颖的图指示矩阵维度确定方法</a:t>
            </a:r>
            <a:r>
              <a:rPr lang="zh-CN" altLang="en-US" sz="1600" kern="100" dirty="0">
                <a:latin typeface="Microsoft YaHei" panose="020B0503020204020204" pitchFamily="34" charset="-122"/>
                <a:ea typeface="Microsoft YaHei" panose="020B0503020204020204" pitchFamily="34" charset="-122"/>
                <a:cs typeface="Times New Roman (正文 CS 字体)"/>
              </a:rPr>
              <a:t>，即</a:t>
            </a:r>
            <a:r>
              <a:rPr lang="zh-CN" altLang="en-US" sz="1600" b="1" kern="100" dirty="0">
                <a:latin typeface="Microsoft YaHei" panose="020B0503020204020204" pitchFamily="34" charset="-122"/>
                <a:ea typeface="Microsoft YaHei" panose="020B0503020204020204" pitchFamily="34" charset="-122"/>
                <a:cs typeface="Times New Roman (正文 CS 字体)"/>
              </a:rPr>
              <a:t>就低原则</a:t>
            </a:r>
            <a:r>
              <a:rPr lang="zh-CN" altLang="en-US" sz="1600" kern="100" dirty="0">
                <a:latin typeface="Microsoft YaHei" panose="020B0503020204020204" pitchFamily="34" charset="-122"/>
                <a:ea typeface="Microsoft YaHei" panose="020B0503020204020204" pitchFamily="34" charset="-122"/>
                <a:cs typeface="Times New Roman (正文 CS 字体)"/>
              </a:rPr>
              <a:t>。</a:t>
            </a:r>
            <a:r>
              <a:rPr lang="zh-CN" altLang="zh-CN" sz="1600" kern="100" dirty="0">
                <a:latin typeface="Microsoft YaHei" panose="020B0503020204020204" pitchFamily="34" charset="-122"/>
                <a:ea typeface="Microsoft YaHei" panose="020B0503020204020204" pitchFamily="34" charset="-122"/>
                <a:cs typeface="Times New Roman (正文 CS 字体)"/>
              </a:rPr>
              <a:t>费德勒向量是图拉普拉斯矩阵的最小非零特征值又称其次小特征值所对应的特征向量。费德勒向量对应的特征值，又被称为该图的代数联通度，刻画了图的代数性质</a:t>
            </a:r>
            <a:endParaRPr lang="en-US" altLang="zh-CN" sz="1600" kern="100" dirty="0">
              <a:latin typeface="Microsoft YaHei" panose="020B0503020204020204" pitchFamily="34" charset="-122"/>
              <a:ea typeface="Microsoft YaHei" panose="020B0503020204020204" pitchFamily="34" charset="-122"/>
              <a:cs typeface="Times New Roman (正文 CS 字体)"/>
            </a:endParaRPr>
          </a:p>
          <a:p>
            <a:pPr indent="342884" algn="just">
              <a:lnSpc>
                <a:spcPct val="150000"/>
              </a:lnSpc>
            </a:pPr>
            <a:endParaRPr lang="zh-CN" altLang="zh-CN" sz="1600" kern="100" dirty="0">
              <a:latin typeface="Microsoft YaHei" panose="020B0503020204020204" pitchFamily="34" charset="-122"/>
              <a:ea typeface="Microsoft YaHei" panose="020B0503020204020204" pitchFamily="34" charset="-122"/>
              <a:cs typeface="Times New Roman (正文 CS 字体)"/>
            </a:endParaRPr>
          </a:p>
          <a:p>
            <a:pPr marL="337484" indent="-337484" algn="just">
              <a:lnSpc>
                <a:spcPct val="150000"/>
              </a:lnSpc>
              <a:buFont typeface="Wingdings" pitchFamily="2" charset="2"/>
              <a:buChar char="Ø"/>
            </a:pPr>
            <a:r>
              <a:rPr lang="zh-CN" altLang="zh-CN" sz="1600" kern="100" dirty="0">
                <a:latin typeface="Microsoft YaHei" panose="020B0503020204020204" pitchFamily="34" charset="-122"/>
                <a:ea typeface="Microsoft YaHei" panose="020B0503020204020204" pitchFamily="34" charset="-122"/>
                <a:cs typeface="Times New Roman (正文 CS 字体)"/>
              </a:rPr>
              <a:t>将</a:t>
            </a:r>
            <a:r>
              <a:rPr lang="en-US" altLang="zh-CN" sz="1600" kern="100" dirty="0" err="1">
                <a:latin typeface="Microsoft YaHei" panose="020B0503020204020204" pitchFamily="34" charset="-122"/>
                <a:ea typeface="Microsoft YaHei" panose="020B0503020204020204" pitchFamily="34" charset="-122"/>
                <a:cs typeface="Times New Roman (正文 CS 字体)"/>
              </a:rPr>
              <a:t>L</a:t>
            </a:r>
            <a:r>
              <a:rPr lang="en-US" altLang="zh-CN" sz="1600" kern="100" baseline="-25000" dirty="0" err="1">
                <a:latin typeface="Microsoft YaHei" panose="020B0503020204020204" pitchFamily="34" charset="-122"/>
                <a:ea typeface="Microsoft YaHei" panose="020B0503020204020204" pitchFamily="34" charset="-122"/>
                <a:cs typeface="Times New Roman (正文 CS 字体)"/>
              </a:rPr>
              <a:t>sym</a:t>
            </a:r>
            <a:r>
              <a:rPr lang="zh-CN" altLang="zh-CN" sz="1600" kern="100" dirty="0">
                <a:latin typeface="Microsoft YaHei" panose="020B0503020204020204" pitchFamily="34" charset="-122"/>
                <a:ea typeface="Microsoft YaHei" panose="020B0503020204020204" pitchFamily="34" charset="-122"/>
                <a:cs typeface="Times New Roman (正文 CS 字体)"/>
              </a:rPr>
              <a:t>的费德勒向量作为指示矩阵</a:t>
            </a:r>
            <a:r>
              <a:rPr lang="en-US" altLang="zh-CN" sz="1600" kern="100" dirty="0">
                <a:latin typeface="Microsoft YaHei" panose="020B0503020204020204" pitchFamily="34" charset="-122"/>
                <a:ea typeface="Microsoft YaHei" panose="020B0503020204020204" pitchFamily="34" charset="-122"/>
                <a:cs typeface="Times New Roman (正文 CS 字体)"/>
              </a:rPr>
              <a:t>H</a:t>
            </a:r>
            <a:r>
              <a:rPr lang="zh-CN" altLang="en-US" sz="1600" kern="100" dirty="0">
                <a:latin typeface="Microsoft YaHei" panose="020B0503020204020204" pitchFamily="34" charset="-122"/>
                <a:ea typeface="Microsoft YaHei" panose="020B0503020204020204" pitchFamily="34" charset="-122"/>
                <a:cs typeface="Times New Roman (正文 CS 字体)"/>
              </a:rPr>
              <a:t>，</a:t>
            </a:r>
            <a:r>
              <a:rPr lang="zh-CN" altLang="zh-CN" sz="1600" kern="100" dirty="0">
                <a:latin typeface="Microsoft YaHei" panose="020B0503020204020204" pitchFamily="34" charset="-122"/>
                <a:ea typeface="Microsoft YaHei" panose="020B0503020204020204" pitchFamily="34" charset="-122"/>
                <a:cs typeface="Times New Roman (正文 CS 字体)"/>
              </a:rPr>
              <a:t>对</a:t>
            </a:r>
            <a:r>
              <a:rPr lang="en-US" altLang="zh-CN" sz="1600" kern="100" dirty="0">
                <a:latin typeface="Microsoft YaHei" panose="020B0503020204020204" pitchFamily="34" charset="-122"/>
                <a:ea typeface="Microsoft YaHei" panose="020B0503020204020204" pitchFamily="34" charset="-122"/>
                <a:cs typeface="Times New Roman (正文 CS 字体)"/>
              </a:rPr>
              <a:t>H</a:t>
            </a:r>
            <a:r>
              <a:rPr lang="zh-CN" altLang="zh-CN" sz="1600" kern="100" dirty="0">
                <a:latin typeface="Microsoft YaHei" panose="020B0503020204020204" pitchFamily="34" charset="-122"/>
                <a:ea typeface="Microsoft YaHei" panose="020B0503020204020204" pitchFamily="34" charset="-122"/>
                <a:cs typeface="Times New Roman (正文 CS 字体)"/>
              </a:rPr>
              <a:t>进行</a:t>
            </a:r>
            <a:r>
              <a:rPr lang="en-US" altLang="zh-CN" sz="1600" kern="100" dirty="0">
                <a:latin typeface="Microsoft YaHei" panose="020B0503020204020204" pitchFamily="34" charset="-122"/>
                <a:ea typeface="Microsoft YaHei" panose="020B0503020204020204" pitchFamily="34" charset="-122"/>
                <a:cs typeface="Times New Roman (正文 CS 字体)"/>
              </a:rPr>
              <a:t>K-means</a:t>
            </a:r>
            <a:r>
              <a:rPr lang="zh-CN" altLang="zh-CN" sz="1600" kern="100" dirty="0">
                <a:latin typeface="Microsoft YaHei" panose="020B0503020204020204" pitchFamily="34" charset="-122"/>
                <a:ea typeface="Microsoft YaHei" panose="020B0503020204020204" pitchFamily="34" charset="-122"/>
                <a:cs typeface="Times New Roman (正文 CS 字体)"/>
              </a:rPr>
              <a:t>聚类并观察聚类个数与该聚类误差平方和之间的手肘状变化关系，以确定此时的最佳聚类个数</a:t>
            </a:r>
            <a:r>
              <a:rPr lang="en-US" altLang="zh-CN" sz="1600" kern="100" dirty="0">
                <a:latin typeface="Microsoft YaHei" panose="020B0503020204020204" pitchFamily="34" charset="-122"/>
                <a:ea typeface="Microsoft YaHei" panose="020B0503020204020204" pitchFamily="34" charset="-122"/>
                <a:cs typeface="Times New Roman (正文 CS 字体)"/>
              </a:rPr>
              <a:t>k</a:t>
            </a:r>
          </a:p>
          <a:p>
            <a:pPr marL="337484" indent="-337484" algn="just">
              <a:lnSpc>
                <a:spcPct val="150000"/>
              </a:lnSpc>
              <a:buFont typeface="Wingdings" pitchFamily="2" charset="2"/>
              <a:buChar char="Ø"/>
            </a:pPr>
            <a:r>
              <a:rPr lang="zh-CN" altLang="zh-CN" sz="1600" kern="100" dirty="0">
                <a:latin typeface="Microsoft YaHei" panose="020B0503020204020204" pitchFamily="34" charset="-122"/>
                <a:ea typeface="Microsoft YaHei" panose="020B0503020204020204" pitchFamily="34" charset="-122"/>
                <a:cs typeface="Times New Roman (正文 CS 字体)"/>
              </a:rPr>
              <a:t>将λ设置为</a:t>
            </a:r>
            <a:r>
              <a:rPr lang="en-US" altLang="zh-CN" sz="1600" kern="100" dirty="0">
                <a:latin typeface="Microsoft YaHei" panose="020B0503020204020204" pitchFamily="34" charset="-122"/>
                <a:ea typeface="Microsoft YaHei" panose="020B0503020204020204" pitchFamily="34" charset="-122"/>
                <a:cs typeface="Times New Roman (正文 CS 字体)"/>
              </a:rPr>
              <a:t>k</a:t>
            </a:r>
            <a:r>
              <a:rPr lang="zh-CN" altLang="zh-CN" sz="1600" kern="100" dirty="0">
                <a:latin typeface="Microsoft YaHei" panose="020B0503020204020204" pitchFamily="34" charset="-122"/>
                <a:ea typeface="Microsoft YaHei" panose="020B0503020204020204" pitchFamily="34" charset="-122"/>
                <a:cs typeface="Times New Roman (正文 CS 字体)"/>
              </a:rPr>
              <a:t>，</a:t>
            </a:r>
            <a:r>
              <a:rPr lang="en-US" altLang="zh-CN" sz="1600" kern="100" dirty="0">
                <a:latin typeface="Microsoft YaHei" panose="020B0503020204020204" pitchFamily="34" charset="-122"/>
                <a:ea typeface="Microsoft YaHei" panose="020B0503020204020204" pitchFamily="34" charset="-122"/>
                <a:cs typeface="Times New Roman (正文 CS 字体)"/>
              </a:rPr>
              <a:t>k-1</a:t>
            </a:r>
            <a:r>
              <a:rPr lang="zh-CN" altLang="zh-CN" sz="1600" kern="100" dirty="0">
                <a:latin typeface="Microsoft YaHei" panose="020B0503020204020204" pitchFamily="34" charset="-122"/>
                <a:ea typeface="Microsoft YaHei" panose="020B0503020204020204" pitchFamily="34" charset="-122"/>
                <a:cs typeface="Times New Roman (正文 CS 字体)"/>
              </a:rPr>
              <a:t>和</a:t>
            </a:r>
            <a:r>
              <a:rPr lang="en-US" altLang="zh-CN" sz="1600" kern="100" dirty="0">
                <a:latin typeface="Microsoft YaHei" panose="020B0503020204020204" pitchFamily="34" charset="-122"/>
                <a:ea typeface="Microsoft YaHei" panose="020B0503020204020204" pitchFamily="34" charset="-122"/>
                <a:cs typeface="Times New Roman (正文 CS 字体)"/>
              </a:rPr>
              <a:t>k-2</a:t>
            </a:r>
            <a:r>
              <a:rPr lang="zh-CN" altLang="zh-CN" sz="1600" kern="100" dirty="0">
                <a:latin typeface="Microsoft YaHei" panose="020B0503020204020204" pitchFamily="34" charset="-122"/>
                <a:ea typeface="Microsoft YaHei" panose="020B0503020204020204" pitchFamily="34" charset="-122"/>
                <a:cs typeface="Times New Roman (正文 CS 字体)"/>
              </a:rPr>
              <a:t>共三组值，分别进行后续分析</a:t>
            </a:r>
            <a:endParaRPr lang="en-US" altLang="zh-CN" sz="1600" kern="100" dirty="0">
              <a:latin typeface="Microsoft YaHei" panose="020B0503020204020204" pitchFamily="34" charset="-122"/>
              <a:ea typeface="Microsoft YaHei" panose="020B0503020204020204" pitchFamily="34" charset="-122"/>
              <a:cs typeface="Times New Roman (正文 CS 字体)"/>
            </a:endParaRPr>
          </a:p>
          <a:p>
            <a:pPr marL="337484" indent="-337484" algn="just">
              <a:lnSpc>
                <a:spcPct val="150000"/>
              </a:lnSpc>
              <a:buFont typeface="Wingdings" pitchFamily="2" charset="2"/>
              <a:buChar char="Ø"/>
            </a:pPr>
            <a:r>
              <a:rPr lang="zh-CN" altLang="zh-CN" sz="1600" kern="100" dirty="0">
                <a:latin typeface="Microsoft YaHei" panose="020B0503020204020204" pitchFamily="34" charset="-122"/>
                <a:ea typeface="Microsoft YaHei" panose="020B0503020204020204" pitchFamily="34" charset="-122"/>
                <a:cs typeface="Times New Roman (正文 CS 字体)"/>
              </a:rPr>
              <a:t>最终在保证所选取的特征能够对簇与簇之间的差别进行区分的基础上，尽量选择较小的λ取值，以减少后续计算过程的时间开销和空间开销，同时也避免</a:t>
            </a:r>
            <a:r>
              <a:rPr lang="en-US" altLang="zh-CN" sz="1600" kern="100" dirty="0" err="1">
                <a:latin typeface="Microsoft YaHei" panose="020B0503020204020204" pitchFamily="34" charset="-122"/>
                <a:ea typeface="Microsoft YaHei" panose="020B0503020204020204" pitchFamily="34" charset="-122"/>
                <a:cs typeface="Times New Roman (正文 CS 字体)"/>
              </a:rPr>
              <a:t>L</a:t>
            </a:r>
            <a:r>
              <a:rPr lang="en-US" altLang="zh-CN" sz="1600" kern="100" baseline="-25000" dirty="0" err="1">
                <a:latin typeface="Microsoft YaHei" panose="020B0503020204020204" pitchFamily="34" charset="-122"/>
                <a:ea typeface="Microsoft YaHei" panose="020B0503020204020204" pitchFamily="34" charset="-122"/>
                <a:cs typeface="Times New Roman (正文 CS 字体)"/>
              </a:rPr>
              <a:t>sym</a:t>
            </a:r>
            <a:r>
              <a:rPr lang="zh-CN" altLang="zh-CN" sz="1600" kern="100" dirty="0">
                <a:latin typeface="Microsoft YaHei" panose="020B0503020204020204" pitchFamily="34" charset="-122"/>
                <a:ea typeface="Microsoft YaHei" panose="020B0503020204020204" pitchFamily="34" charset="-122"/>
                <a:cs typeface="Times New Roman (正文 CS 字体)"/>
              </a:rPr>
              <a:t>所获得特征的过度拟合</a:t>
            </a:r>
            <a:endParaRPr lang="en-US" altLang="zh-CN" sz="1600" kern="100" dirty="0">
              <a:latin typeface="Microsoft YaHei" panose="020B0503020204020204" pitchFamily="34" charset="-122"/>
              <a:ea typeface="Microsoft YaHei" panose="020B0503020204020204" pitchFamily="34" charset="-122"/>
              <a:cs typeface="Times New Roman (正文 CS 字体)"/>
            </a:endParaRPr>
          </a:p>
        </p:txBody>
      </p:sp>
      <p:pic>
        <p:nvPicPr>
          <p:cNvPr id="4" name="图片 3">
            <a:extLst>
              <a:ext uri="{FF2B5EF4-FFF2-40B4-BE49-F238E27FC236}">
                <a16:creationId xmlns:a16="http://schemas.microsoft.com/office/drawing/2014/main" id="{3D33391B-88BD-4C41-920E-01A0D34431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5" name="文本框 4">
            <a:extLst>
              <a:ext uri="{FF2B5EF4-FFF2-40B4-BE49-F238E27FC236}">
                <a16:creationId xmlns:a16="http://schemas.microsoft.com/office/drawing/2014/main" id="{2835A9E4-094F-CD42-99C2-0F9BBD7DE308}"/>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11</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04015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latin typeface="Microsoft YaHei" panose="020B0503020204020204" pitchFamily="34" charset="-122"/>
                <a:ea typeface="Microsoft YaHei" panose="020B0503020204020204" pitchFamily="34" charset="-122"/>
              </a:rPr>
              <a:t>模型验证</a:t>
            </a:r>
          </a:p>
        </p:txBody>
      </p:sp>
      <p:sp>
        <p:nvSpPr>
          <p:cNvPr id="4" name="文本框 3">
            <a:extLst>
              <a:ext uri="{FF2B5EF4-FFF2-40B4-BE49-F238E27FC236}">
                <a16:creationId xmlns:a16="http://schemas.microsoft.com/office/drawing/2014/main" id="{3821BFCE-EE5D-BE49-B6B9-1E98F9A843DB}"/>
              </a:ext>
            </a:extLst>
          </p:cNvPr>
          <p:cNvSpPr txBox="1"/>
          <p:nvPr/>
        </p:nvSpPr>
        <p:spPr>
          <a:xfrm>
            <a:off x="335757" y="1176587"/>
            <a:ext cx="8236744" cy="1603068"/>
          </a:xfrm>
          <a:prstGeom prst="rect">
            <a:avLst/>
          </a:prstGeom>
          <a:noFill/>
        </p:spPr>
        <p:txBody>
          <a:bodyPr wrap="square">
            <a:spAutoFit/>
          </a:bodyPr>
          <a:lstStyle/>
          <a:p>
            <a:pPr indent="342884" algn="just">
              <a:lnSpc>
                <a:spcPct val="125000"/>
              </a:lnSpc>
            </a:pP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本研究首先利用加州大学尔湾分校（</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UCI</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）知识发现档案库中的</a:t>
            </a:r>
            <a:r>
              <a:rPr lang="zh-CN" altLang="en-US" sz="1600" b="1" kern="100" dirty="0">
                <a:latin typeface="Microsoft YaHei" panose="020B0503020204020204" pitchFamily="34" charset="-122"/>
                <a:ea typeface="Microsoft YaHei" panose="020B0503020204020204" pitchFamily="34" charset="-122"/>
                <a:cs typeface="Times New Roman" panose="02020603050405020304" pitchFamily="18" charset="0"/>
              </a:rPr>
              <a:t>时间序列标准数据集</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对模型进行测试实验。测试数据集共有</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600</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条时间序列数据，每一百条代表一类，依次分别被标记为常规（</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Normal</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）型、周期（</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Cyclic</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）型、上升（</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Increasing trend</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）型、下降（</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Decreasing trend</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）型、上偏移（</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Upward shift</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）型、下偏移（</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Downward shift</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）型共六种变化趋势</a:t>
            </a:r>
            <a:endParaRPr lang="zh-CN" altLang="zh-CN" sz="1600" dirty="0">
              <a:latin typeface="Microsoft YaHei" panose="020B0503020204020204" pitchFamily="34" charset="-122"/>
              <a:ea typeface="Microsoft YaHei" panose="020B0503020204020204" pitchFamily="34" charset="-122"/>
            </a:endParaRPr>
          </a:p>
        </p:txBody>
      </p:sp>
      <p:pic>
        <p:nvPicPr>
          <p:cNvPr id="19" name="图片 18">
            <a:extLst>
              <a:ext uri="{FF2B5EF4-FFF2-40B4-BE49-F238E27FC236}">
                <a16:creationId xmlns:a16="http://schemas.microsoft.com/office/drawing/2014/main" id="{C5CEFB7C-DCA4-2144-8667-E2C9C77DC43E}"/>
              </a:ext>
            </a:extLst>
          </p:cNvPr>
          <p:cNvPicPr>
            <a:picLocks noChangeAspect="1"/>
          </p:cNvPicPr>
          <p:nvPr/>
        </p:nvPicPr>
        <p:blipFill>
          <a:blip r:embed="rId3"/>
          <a:stretch>
            <a:fillRect/>
          </a:stretch>
        </p:blipFill>
        <p:spPr>
          <a:xfrm>
            <a:off x="1240411" y="2899176"/>
            <a:ext cx="6516915" cy="3875771"/>
          </a:xfrm>
          <a:prstGeom prst="rect">
            <a:avLst/>
          </a:prstGeom>
          <a:noFill/>
          <a:ln>
            <a:noFill/>
          </a:ln>
        </p:spPr>
      </p:pic>
      <p:pic>
        <p:nvPicPr>
          <p:cNvPr id="5" name="图片 4">
            <a:extLst>
              <a:ext uri="{FF2B5EF4-FFF2-40B4-BE49-F238E27FC236}">
                <a16:creationId xmlns:a16="http://schemas.microsoft.com/office/drawing/2014/main" id="{24B4305F-67D0-4D42-8324-2CB741B688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6" name="文本框 5">
            <a:extLst>
              <a:ext uri="{FF2B5EF4-FFF2-40B4-BE49-F238E27FC236}">
                <a16:creationId xmlns:a16="http://schemas.microsoft.com/office/drawing/2014/main" id="{6E4D0A78-9930-204B-84BB-6A2F9F2DCF5E}"/>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12</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228563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Microsoft YaHei" panose="020B0503020204020204" pitchFamily="34" charset="-122"/>
                <a:ea typeface="Microsoft YaHei" panose="020B0503020204020204" pitchFamily="34" charset="-122"/>
              </a:rPr>
              <a:t>模型验证</a:t>
            </a:r>
            <a:endParaRPr kumimoji="1" lang="zh-CN" altLang="en-US" dirty="0">
              <a:latin typeface="Microsoft YaHei" panose="020B0503020204020204" pitchFamily="34" charset="-122"/>
              <a:ea typeface="Microsoft YaHei" panose="020B0503020204020204" pitchFamily="34" charset="-122"/>
            </a:endParaRPr>
          </a:p>
        </p:txBody>
      </p:sp>
      <p:sp>
        <p:nvSpPr>
          <p:cNvPr id="10" name="文本框 9">
            <a:extLst>
              <a:ext uri="{FF2B5EF4-FFF2-40B4-BE49-F238E27FC236}">
                <a16:creationId xmlns:a16="http://schemas.microsoft.com/office/drawing/2014/main" id="{BF4076BF-CB23-E64E-964C-669EB21AA87F}"/>
              </a:ext>
            </a:extLst>
          </p:cNvPr>
          <p:cNvSpPr txBox="1"/>
          <p:nvPr/>
        </p:nvSpPr>
        <p:spPr>
          <a:xfrm>
            <a:off x="328945" y="1350451"/>
            <a:ext cx="8177807" cy="1895455"/>
          </a:xfrm>
          <a:prstGeom prst="rect">
            <a:avLst/>
          </a:prstGeom>
          <a:noFill/>
        </p:spPr>
        <p:txBody>
          <a:bodyPr wrap="square">
            <a:spAutoFit/>
          </a:bodyPr>
          <a:lstStyle/>
          <a:p>
            <a:pPr indent="342884" algn="just">
              <a:lnSpc>
                <a:spcPct val="150000"/>
              </a:lnSpc>
            </a:pPr>
            <a:r>
              <a:rPr lang="zh-CN" altLang="en-US" sz="1600" kern="100" dirty="0">
                <a:latin typeface="Microsoft YaHei" panose="020B0503020204020204" pitchFamily="34" charset="-122"/>
                <a:ea typeface="Microsoft YaHei" panose="020B0503020204020204" pitchFamily="34" charset="-122"/>
                <a:cs typeface="Times New Roman (正文 CS 字体)"/>
              </a:rPr>
              <a:t>研究选取了</a:t>
            </a:r>
            <a:r>
              <a:rPr lang="zh-CN" altLang="zh-CN" sz="1600" kern="100" dirty="0">
                <a:latin typeface="Microsoft YaHei" panose="020B0503020204020204" pitchFamily="34" charset="-122"/>
                <a:ea typeface="Microsoft YaHei" panose="020B0503020204020204" pitchFamily="34" charset="-122"/>
                <a:cs typeface="Times New Roman (正文 CS 字体)"/>
              </a:rPr>
              <a:t>同样基于图论的</a:t>
            </a:r>
            <a:r>
              <a:rPr lang="zh-CN" altLang="zh-CN" sz="1600" b="1" kern="100" dirty="0">
                <a:latin typeface="Microsoft YaHei" panose="020B0503020204020204" pitchFamily="34" charset="-122"/>
                <a:ea typeface="Microsoft YaHei" panose="020B0503020204020204" pitchFamily="34" charset="-122"/>
                <a:cs typeface="Times New Roman (正文 CS 字体)"/>
              </a:rPr>
              <a:t>幂迭代聚类</a:t>
            </a:r>
            <a:r>
              <a:rPr lang="zh-CN" altLang="zh-CN" sz="1600" kern="100" dirty="0">
                <a:latin typeface="Microsoft YaHei" panose="020B0503020204020204" pitchFamily="34" charset="-122"/>
                <a:ea typeface="Microsoft YaHei" panose="020B0503020204020204" pitchFamily="34" charset="-122"/>
                <a:cs typeface="Times New Roman (正文 CS 字体)"/>
              </a:rPr>
              <a:t>（</a:t>
            </a:r>
            <a:r>
              <a:rPr lang="en-US" altLang="zh-CN" sz="1600" kern="100" dirty="0">
                <a:latin typeface="Microsoft YaHei" panose="020B0503020204020204" pitchFamily="34" charset="-122"/>
                <a:ea typeface="Microsoft YaHei" panose="020B0503020204020204" pitchFamily="34" charset="-122"/>
                <a:cs typeface="Times New Roman (正文 CS 字体)"/>
              </a:rPr>
              <a:t>Power Iteration Clustering</a:t>
            </a:r>
            <a:r>
              <a:rPr lang="zh-CN" altLang="zh-CN" sz="1600" kern="100" dirty="0">
                <a:latin typeface="Microsoft YaHei" panose="020B0503020204020204" pitchFamily="34" charset="-122"/>
                <a:ea typeface="Microsoft YaHei" panose="020B0503020204020204" pitchFamily="34" charset="-122"/>
                <a:cs typeface="Times New Roman (正文 CS 字体)"/>
              </a:rPr>
              <a:t>，</a:t>
            </a:r>
            <a:r>
              <a:rPr lang="en-US" altLang="zh-CN" sz="1600" kern="100" dirty="0">
                <a:latin typeface="Microsoft YaHei" panose="020B0503020204020204" pitchFamily="34" charset="-122"/>
                <a:ea typeface="Microsoft YaHei" panose="020B0503020204020204" pitchFamily="34" charset="-122"/>
                <a:cs typeface="Times New Roman (正文 CS 字体)"/>
              </a:rPr>
              <a:t>PIC</a:t>
            </a:r>
            <a:r>
              <a:rPr lang="zh-CN" altLang="zh-CN" sz="1600" kern="100" dirty="0">
                <a:latin typeface="Microsoft YaHei" panose="020B0503020204020204" pitchFamily="34" charset="-122"/>
                <a:ea typeface="Microsoft YaHei" panose="020B0503020204020204" pitchFamily="34" charset="-122"/>
                <a:cs typeface="Times New Roman (正文 CS 字体)"/>
              </a:rPr>
              <a:t>）算法和</a:t>
            </a:r>
            <a:r>
              <a:rPr lang="zh-CN" altLang="zh-CN" sz="1600" b="1" kern="100" dirty="0">
                <a:latin typeface="Microsoft YaHei" panose="020B0503020204020204" pitchFamily="34" charset="-122"/>
                <a:ea typeface="Microsoft YaHei" panose="020B0503020204020204" pitchFamily="34" charset="-122"/>
                <a:cs typeface="Times New Roman (正文 CS 字体)"/>
              </a:rPr>
              <a:t>近邻传播</a:t>
            </a:r>
            <a:r>
              <a:rPr lang="zh-CN" altLang="zh-CN" sz="1600" kern="100" dirty="0">
                <a:latin typeface="Microsoft YaHei" panose="020B0503020204020204" pitchFamily="34" charset="-122"/>
                <a:ea typeface="Microsoft YaHei" panose="020B0503020204020204" pitchFamily="34" charset="-122"/>
                <a:cs typeface="Times New Roman (正文 CS 字体)"/>
              </a:rPr>
              <a:t>（</a:t>
            </a:r>
            <a:r>
              <a:rPr lang="en-US" altLang="zh-CN" sz="1600" kern="100" dirty="0">
                <a:latin typeface="Microsoft YaHei" panose="020B0503020204020204" pitchFamily="34" charset="-122"/>
                <a:ea typeface="Microsoft YaHei" panose="020B0503020204020204" pitchFamily="34" charset="-122"/>
                <a:cs typeface="Times New Roman (正文 CS 字体)"/>
              </a:rPr>
              <a:t>Affinity Propagation</a:t>
            </a:r>
            <a:r>
              <a:rPr lang="zh-CN" altLang="zh-CN" sz="1600" kern="100" dirty="0">
                <a:latin typeface="Microsoft YaHei" panose="020B0503020204020204" pitchFamily="34" charset="-122"/>
                <a:ea typeface="Microsoft YaHei" panose="020B0503020204020204" pitchFamily="34" charset="-122"/>
                <a:cs typeface="Times New Roman (正文 CS 字体)"/>
              </a:rPr>
              <a:t>，</a:t>
            </a:r>
            <a:r>
              <a:rPr lang="en-US" altLang="zh-CN" sz="1600" kern="100" dirty="0">
                <a:latin typeface="Microsoft YaHei" panose="020B0503020204020204" pitchFamily="34" charset="-122"/>
                <a:ea typeface="Microsoft YaHei" panose="020B0503020204020204" pitchFamily="34" charset="-122"/>
                <a:cs typeface="Times New Roman (正文 CS 字体)"/>
              </a:rPr>
              <a:t>AP</a:t>
            </a:r>
            <a:r>
              <a:rPr lang="zh-CN" altLang="zh-CN" sz="1600" kern="100" dirty="0">
                <a:latin typeface="Microsoft YaHei" panose="020B0503020204020204" pitchFamily="34" charset="-122"/>
                <a:ea typeface="Microsoft YaHei" panose="020B0503020204020204" pitchFamily="34" charset="-122"/>
                <a:cs typeface="Times New Roman (正文 CS 字体)"/>
              </a:rPr>
              <a:t>）聚类算法作为基线进行了模型识别效果对比。由于测试数据集被分为了明确的六类样本，因而将</a:t>
            </a:r>
            <a:r>
              <a:rPr lang="en-US" altLang="zh-CN" sz="1600" kern="100" dirty="0">
                <a:latin typeface="Microsoft YaHei" panose="020B0503020204020204" pitchFamily="34" charset="-122"/>
                <a:ea typeface="Microsoft YaHei" panose="020B0503020204020204" pitchFamily="34" charset="-122"/>
                <a:cs typeface="Times New Roman (正文 CS 字体)"/>
              </a:rPr>
              <a:t>TTCM</a:t>
            </a:r>
            <a:r>
              <a:rPr lang="zh-CN" altLang="zh-CN" sz="1600" kern="100" dirty="0">
                <a:latin typeface="Microsoft YaHei" panose="020B0503020204020204" pitchFamily="34" charset="-122"/>
                <a:ea typeface="Microsoft YaHei" panose="020B0503020204020204" pitchFamily="34" charset="-122"/>
                <a:cs typeface="Times New Roman (正文 CS 字体)"/>
              </a:rPr>
              <a:t>模型、</a:t>
            </a:r>
            <a:r>
              <a:rPr lang="en-US" altLang="zh-CN" sz="1600" kern="100" dirty="0">
                <a:latin typeface="Microsoft YaHei" panose="020B0503020204020204" pitchFamily="34" charset="-122"/>
                <a:ea typeface="Microsoft YaHei" panose="020B0503020204020204" pitchFamily="34" charset="-122"/>
                <a:cs typeface="Times New Roman (正文 CS 字体)"/>
              </a:rPr>
              <a:t>PIC</a:t>
            </a:r>
            <a:r>
              <a:rPr lang="zh-CN" altLang="zh-CN" sz="1600" kern="100" dirty="0">
                <a:latin typeface="Microsoft YaHei" panose="020B0503020204020204" pitchFamily="34" charset="-122"/>
                <a:ea typeface="Microsoft YaHei" panose="020B0503020204020204" pitchFamily="34" charset="-122"/>
                <a:cs typeface="Times New Roman (正文 CS 字体)"/>
              </a:rPr>
              <a:t>模型及</a:t>
            </a:r>
            <a:r>
              <a:rPr lang="en-US" altLang="zh-CN" sz="1600" kern="100" dirty="0">
                <a:latin typeface="Microsoft YaHei" panose="020B0503020204020204" pitchFamily="34" charset="-122"/>
                <a:ea typeface="Microsoft YaHei" panose="020B0503020204020204" pitchFamily="34" charset="-122"/>
                <a:cs typeface="Times New Roman (正文 CS 字体)"/>
              </a:rPr>
              <a:t>AP</a:t>
            </a:r>
            <a:r>
              <a:rPr lang="zh-CN" altLang="zh-CN" sz="1600" kern="100" dirty="0">
                <a:latin typeface="Microsoft YaHei" panose="020B0503020204020204" pitchFamily="34" charset="-122"/>
                <a:ea typeface="Microsoft YaHei" panose="020B0503020204020204" pitchFamily="34" charset="-122"/>
                <a:cs typeface="Times New Roman (正文 CS 字体)"/>
              </a:rPr>
              <a:t>模型的聚类数目均设置为</a:t>
            </a:r>
            <a:r>
              <a:rPr lang="en-US" altLang="zh-CN" sz="1600" kern="100" dirty="0">
                <a:latin typeface="Microsoft YaHei" panose="020B0503020204020204" pitchFamily="34" charset="-122"/>
                <a:ea typeface="Microsoft YaHei" panose="020B0503020204020204" pitchFamily="34" charset="-122"/>
                <a:cs typeface="Times New Roman (正文 CS 字体)"/>
              </a:rPr>
              <a:t>6</a:t>
            </a:r>
            <a:r>
              <a:rPr lang="zh-CN" altLang="zh-CN" sz="1600" kern="100" dirty="0">
                <a:latin typeface="Microsoft YaHei" panose="020B0503020204020204" pitchFamily="34" charset="-122"/>
                <a:ea typeface="Microsoft YaHei" panose="020B0503020204020204" pitchFamily="34" charset="-122"/>
                <a:cs typeface="Times New Roman (正文 CS 字体)"/>
              </a:rPr>
              <a:t>，最大迭代次数为</a:t>
            </a:r>
            <a:r>
              <a:rPr lang="en-US" altLang="zh-CN" sz="1600" kern="100" dirty="0">
                <a:latin typeface="Microsoft YaHei" panose="020B0503020204020204" pitchFamily="34" charset="-122"/>
                <a:ea typeface="Microsoft YaHei" panose="020B0503020204020204" pitchFamily="34" charset="-122"/>
                <a:cs typeface="Times New Roman (正文 CS 字体)"/>
              </a:rPr>
              <a:t>30</a:t>
            </a:r>
            <a:r>
              <a:rPr lang="zh-CN" altLang="en-US" sz="1600" kern="100" dirty="0">
                <a:latin typeface="Microsoft YaHei" panose="020B0503020204020204" pitchFamily="34" charset="-122"/>
                <a:ea typeface="Microsoft YaHei" panose="020B0503020204020204" pitchFamily="34" charset="-122"/>
                <a:cs typeface="Times New Roman (正文 CS 字体)"/>
              </a:rPr>
              <a:t>；三种聚类算法均使用了经过</a:t>
            </a:r>
            <a:r>
              <a:rPr lang="en-US" altLang="zh-CN" sz="1600" kern="100" dirty="0">
                <a:latin typeface="Microsoft YaHei" panose="020B0503020204020204" pitchFamily="34" charset="-122"/>
                <a:ea typeface="Microsoft YaHei" panose="020B0503020204020204" pitchFamily="34" charset="-122"/>
                <a:cs typeface="Times New Roman (正文 CS 字体)"/>
              </a:rPr>
              <a:t>DTW</a:t>
            </a:r>
            <a:r>
              <a:rPr lang="zh-CN" altLang="en-US" sz="1600" kern="100" dirty="0">
                <a:latin typeface="Microsoft YaHei" panose="020B0503020204020204" pitchFamily="34" charset="-122"/>
                <a:ea typeface="Microsoft YaHei" panose="020B0503020204020204" pitchFamily="34" charset="-122"/>
                <a:cs typeface="Times New Roman (正文 CS 字体)"/>
              </a:rPr>
              <a:t>距离转换后的相似度矩阵；</a:t>
            </a:r>
            <a:r>
              <a:rPr lang="zh-CN" altLang="zh-CN" sz="1600" kern="100" dirty="0">
                <a:latin typeface="Microsoft YaHei" panose="020B0503020204020204" pitchFamily="34" charset="-122"/>
                <a:ea typeface="Microsoft YaHei" panose="020B0503020204020204" pitchFamily="34" charset="-122"/>
                <a:cs typeface="Times New Roman (正文 CS 字体)"/>
              </a:rPr>
              <a:t>同时</a:t>
            </a:r>
            <a:r>
              <a:rPr lang="zh-CN" altLang="en-US" sz="1600" kern="100" dirty="0">
                <a:latin typeface="Microsoft YaHei" panose="020B0503020204020204" pitchFamily="34" charset="-122"/>
                <a:ea typeface="Microsoft YaHei" panose="020B0503020204020204" pitchFamily="34" charset="-122"/>
                <a:cs typeface="Times New Roman (正文 CS 字体)"/>
              </a:rPr>
              <a:t>，</a:t>
            </a:r>
            <a:r>
              <a:rPr lang="zh-CN" altLang="zh-CN" sz="1600" kern="100" dirty="0">
                <a:latin typeface="Microsoft YaHei" panose="020B0503020204020204" pitchFamily="34" charset="-122"/>
                <a:ea typeface="Microsoft YaHei" panose="020B0503020204020204" pitchFamily="34" charset="-122"/>
                <a:cs typeface="Times New Roman (正文 CS 字体)"/>
              </a:rPr>
              <a:t>在</a:t>
            </a:r>
            <a:r>
              <a:rPr lang="en-US" altLang="zh-CN" sz="1600" kern="100" dirty="0">
                <a:latin typeface="Microsoft YaHei" panose="020B0503020204020204" pitchFamily="34" charset="-122"/>
                <a:ea typeface="Microsoft YaHei" panose="020B0503020204020204" pitchFamily="34" charset="-122"/>
                <a:cs typeface="Times New Roman (正文 CS 字体)"/>
              </a:rPr>
              <a:t>TTCM</a:t>
            </a:r>
            <a:r>
              <a:rPr lang="zh-CN" altLang="zh-CN" sz="1600" kern="100" dirty="0">
                <a:latin typeface="Microsoft YaHei" panose="020B0503020204020204" pitchFamily="34" charset="-122"/>
                <a:ea typeface="Microsoft YaHei" panose="020B0503020204020204" pitchFamily="34" charset="-122"/>
                <a:cs typeface="Times New Roman (正文 CS 字体)"/>
              </a:rPr>
              <a:t>模型中，对λ选取了</a:t>
            </a:r>
            <a:r>
              <a:rPr lang="en-US" altLang="zh-CN" sz="1600" kern="100" dirty="0">
                <a:latin typeface="Microsoft YaHei" panose="020B0503020204020204" pitchFamily="34" charset="-122"/>
                <a:ea typeface="Microsoft YaHei" panose="020B0503020204020204" pitchFamily="34" charset="-122"/>
                <a:cs typeface="Times New Roman (正文 CS 字体)"/>
              </a:rPr>
              <a:t>4,5,6</a:t>
            </a:r>
            <a:r>
              <a:rPr lang="zh-CN" altLang="zh-CN" sz="1600" kern="100" dirty="0">
                <a:latin typeface="Microsoft YaHei" panose="020B0503020204020204" pitchFamily="34" charset="-122"/>
                <a:ea typeface="Microsoft YaHei" panose="020B0503020204020204" pitchFamily="34" charset="-122"/>
                <a:cs typeface="Times New Roman (正文 CS 字体)"/>
              </a:rPr>
              <a:t>三个不同值</a:t>
            </a:r>
          </a:p>
        </p:txBody>
      </p:sp>
      <p:graphicFrame>
        <p:nvGraphicFramePr>
          <p:cNvPr id="12" name="表格 11">
            <a:extLst>
              <a:ext uri="{FF2B5EF4-FFF2-40B4-BE49-F238E27FC236}">
                <a16:creationId xmlns:a16="http://schemas.microsoft.com/office/drawing/2014/main" id="{8FC45C4C-7BA9-1F48-8469-1F2B85FBD2D5}"/>
              </a:ext>
            </a:extLst>
          </p:cNvPr>
          <p:cNvGraphicFramePr>
            <a:graphicFrameLocks noGrp="1"/>
          </p:cNvGraphicFramePr>
          <p:nvPr>
            <p:extLst>
              <p:ext uri="{D42A27DB-BD31-4B8C-83A1-F6EECF244321}">
                <p14:modId xmlns:p14="http://schemas.microsoft.com/office/powerpoint/2010/main" val="2816436193"/>
              </p:ext>
            </p:extLst>
          </p:nvPr>
        </p:nvGraphicFramePr>
        <p:xfrm>
          <a:off x="1348488" y="3429000"/>
          <a:ext cx="6447024" cy="2285265"/>
        </p:xfrm>
        <a:graphic>
          <a:graphicData uri="http://schemas.openxmlformats.org/drawingml/2006/table">
            <a:tbl>
              <a:tblPr firstRow="1" firstCol="1" lastCol="1">
                <a:tableStyleId>{9DCAF9ED-07DC-4A11-8D7F-57B35C25682E}</a:tableStyleId>
              </a:tblPr>
              <a:tblGrid>
                <a:gridCol w="1074504">
                  <a:extLst>
                    <a:ext uri="{9D8B030D-6E8A-4147-A177-3AD203B41FA5}">
                      <a16:colId xmlns:a16="http://schemas.microsoft.com/office/drawing/2014/main" val="3262493729"/>
                    </a:ext>
                  </a:extLst>
                </a:gridCol>
                <a:gridCol w="1074504">
                  <a:extLst>
                    <a:ext uri="{9D8B030D-6E8A-4147-A177-3AD203B41FA5}">
                      <a16:colId xmlns:a16="http://schemas.microsoft.com/office/drawing/2014/main" val="3542518777"/>
                    </a:ext>
                  </a:extLst>
                </a:gridCol>
                <a:gridCol w="1074504">
                  <a:extLst>
                    <a:ext uri="{9D8B030D-6E8A-4147-A177-3AD203B41FA5}">
                      <a16:colId xmlns:a16="http://schemas.microsoft.com/office/drawing/2014/main" val="1247094708"/>
                    </a:ext>
                  </a:extLst>
                </a:gridCol>
                <a:gridCol w="1074504">
                  <a:extLst>
                    <a:ext uri="{9D8B030D-6E8A-4147-A177-3AD203B41FA5}">
                      <a16:colId xmlns:a16="http://schemas.microsoft.com/office/drawing/2014/main" val="1350825821"/>
                    </a:ext>
                  </a:extLst>
                </a:gridCol>
                <a:gridCol w="1074504">
                  <a:extLst>
                    <a:ext uri="{9D8B030D-6E8A-4147-A177-3AD203B41FA5}">
                      <a16:colId xmlns:a16="http://schemas.microsoft.com/office/drawing/2014/main" val="1257846013"/>
                    </a:ext>
                  </a:extLst>
                </a:gridCol>
                <a:gridCol w="1074504">
                  <a:extLst>
                    <a:ext uri="{9D8B030D-6E8A-4147-A177-3AD203B41FA5}">
                      <a16:colId xmlns:a16="http://schemas.microsoft.com/office/drawing/2014/main" val="1169914478"/>
                    </a:ext>
                  </a:extLst>
                </a:gridCol>
              </a:tblGrid>
              <a:tr h="457053">
                <a:tc>
                  <a:txBody>
                    <a:bodyPr/>
                    <a:lstStyle/>
                    <a:p>
                      <a:pPr algn="ctr" fontAlgn="ctr"/>
                      <a:r>
                        <a:rPr lang="zh-CN" sz="1200" b="1" kern="0" dirty="0">
                          <a:solidFill>
                            <a:schemeClr val="bg1"/>
                          </a:solidFill>
                          <a:effectLst/>
                          <a:latin typeface="Microsoft YaHei" panose="020B0503020204020204" pitchFamily="34" charset="-122"/>
                          <a:ea typeface="Microsoft YaHei" panose="020B0503020204020204" pitchFamily="34" charset="-122"/>
                          <a:cs typeface="Times New Roman (正文 CS 字体)"/>
                        </a:rPr>
                        <a:t>算法</a:t>
                      </a:r>
                      <a:endParaRPr lang="zh-CN" sz="1200" kern="100" dirty="0">
                        <a:solidFill>
                          <a:schemeClr val="bg1"/>
                        </a:solidFill>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tc>
                  <a:txBody>
                    <a:bodyPr/>
                    <a:lstStyle/>
                    <a:p>
                      <a:pPr algn="ctr" fontAlgn="ctr"/>
                      <a:r>
                        <a:rPr lang="en-US" sz="1200" b="1" kern="0" dirty="0">
                          <a:solidFill>
                            <a:schemeClr val="bg1"/>
                          </a:solidFill>
                          <a:effectLst/>
                          <a:latin typeface="Microsoft YaHei" panose="020B0503020204020204" pitchFamily="34" charset="-122"/>
                          <a:ea typeface="Microsoft YaHei" panose="020B0503020204020204" pitchFamily="34" charset="-122"/>
                          <a:cs typeface="Times New Roman (正文 CS 字体)"/>
                        </a:rPr>
                        <a:t>TTCM (</a:t>
                      </a:r>
                      <a:r>
                        <a:rPr lang="en-US" sz="1200" b="1" kern="0" dirty="0" err="1">
                          <a:solidFill>
                            <a:schemeClr val="bg1"/>
                          </a:solidFill>
                          <a:effectLst/>
                          <a:latin typeface="Microsoft YaHei" panose="020B0503020204020204" pitchFamily="34" charset="-122"/>
                          <a:ea typeface="Microsoft YaHei" panose="020B0503020204020204" pitchFamily="34" charset="-122"/>
                          <a:cs typeface="Times New Roman (正文 CS 字体)"/>
                        </a:rPr>
                        <a:t>λ</a:t>
                      </a:r>
                      <a:r>
                        <a:rPr lang="en-US" sz="1200" b="1" kern="0" dirty="0">
                          <a:solidFill>
                            <a:schemeClr val="bg1"/>
                          </a:solidFill>
                          <a:effectLst/>
                          <a:latin typeface="Microsoft YaHei" panose="020B0503020204020204" pitchFamily="34" charset="-122"/>
                          <a:ea typeface="Microsoft YaHei" panose="020B0503020204020204" pitchFamily="34" charset="-122"/>
                          <a:cs typeface="Times New Roman (正文 CS 字体)"/>
                        </a:rPr>
                        <a:t> = 4)</a:t>
                      </a:r>
                      <a:endParaRPr lang="zh-CN" sz="1200" kern="100" dirty="0">
                        <a:solidFill>
                          <a:schemeClr val="bg1"/>
                        </a:solidFill>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tc>
                  <a:txBody>
                    <a:bodyPr/>
                    <a:lstStyle/>
                    <a:p>
                      <a:pPr algn="ctr" fontAlgn="ctr"/>
                      <a:r>
                        <a:rPr lang="en-US" sz="1200" b="1" kern="0" dirty="0">
                          <a:solidFill>
                            <a:schemeClr val="bg1"/>
                          </a:solidFill>
                          <a:effectLst/>
                          <a:latin typeface="Microsoft YaHei" panose="020B0503020204020204" pitchFamily="34" charset="-122"/>
                          <a:ea typeface="Microsoft YaHei" panose="020B0503020204020204" pitchFamily="34" charset="-122"/>
                          <a:cs typeface="Times New Roman (正文 CS 字体)"/>
                        </a:rPr>
                        <a:t>TTCM (</a:t>
                      </a:r>
                      <a:r>
                        <a:rPr lang="en-US" sz="1200" b="1" kern="0" dirty="0" err="1">
                          <a:solidFill>
                            <a:schemeClr val="bg1"/>
                          </a:solidFill>
                          <a:effectLst/>
                          <a:latin typeface="Microsoft YaHei" panose="020B0503020204020204" pitchFamily="34" charset="-122"/>
                          <a:ea typeface="Microsoft YaHei" panose="020B0503020204020204" pitchFamily="34" charset="-122"/>
                          <a:cs typeface="Times New Roman (正文 CS 字体)"/>
                        </a:rPr>
                        <a:t>λ</a:t>
                      </a:r>
                      <a:r>
                        <a:rPr lang="en-US" sz="1200" b="1" kern="0" dirty="0">
                          <a:solidFill>
                            <a:schemeClr val="bg1"/>
                          </a:solidFill>
                          <a:effectLst/>
                          <a:latin typeface="Microsoft YaHei" panose="020B0503020204020204" pitchFamily="34" charset="-122"/>
                          <a:ea typeface="Microsoft YaHei" panose="020B0503020204020204" pitchFamily="34" charset="-122"/>
                          <a:cs typeface="Times New Roman (正文 CS 字体)"/>
                        </a:rPr>
                        <a:t> = 5)</a:t>
                      </a:r>
                      <a:endParaRPr lang="zh-CN" sz="1200" kern="100" dirty="0">
                        <a:solidFill>
                          <a:schemeClr val="bg1"/>
                        </a:solidFill>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tc>
                  <a:txBody>
                    <a:bodyPr/>
                    <a:lstStyle/>
                    <a:p>
                      <a:pPr algn="ctr" fontAlgn="ctr"/>
                      <a:r>
                        <a:rPr lang="en-US" sz="1200" b="1" kern="0" dirty="0">
                          <a:solidFill>
                            <a:schemeClr val="bg1"/>
                          </a:solidFill>
                          <a:effectLst/>
                          <a:latin typeface="Microsoft YaHei" panose="020B0503020204020204" pitchFamily="34" charset="-122"/>
                          <a:ea typeface="Microsoft YaHei" panose="020B0503020204020204" pitchFamily="34" charset="-122"/>
                          <a:cs typeface="Times New Roman (正文 CS 字体)"/>
                        </a:rPr>
                        <a:t>TTCM (</a:t>
                      </a:r>
                      <a:r>
                        <a:rPr lang="en-US" sz="1200" b="1" kern="0" dirty="0" err="1">
                          <a:solidFill>
                            <a:schemeClr val="bg1"/>
                          </a:solidFill>
                          <a:effectLst/>
                          <a:latin typeface="Microsoft YaHei" panose="020B0503020204020204" pitchFamily="34" charset="-122"/>
                          <a:ea typeface="Microsoft YaHei" panose="020B0503020204020204" pitchFamily="34" charset="-122"/>
                          <a:cs typeface="Times New Roman (正文 CS 字体)"/>
                        </a:rPr>
                        <a:t>λ</a:t>
                      </a:r>
                      <a:r>
                        <a:rPr lang="en-US" sz="1200" b="1" kern="0" dirty="0">
                          <a:solidFill>
                            <a:schemeClr val="bg1"/>
                          </a:solidFill>
                          <a:effectLst/>
                          <a:latin typeface="Microsoft YaHei" panose="020B0503020204020204" pitchFamily="34" charset="-122"/>
                          <a:ea typeface="Microsoft YaHei" panose="020B0503020204020204" pitchFamily="34" charset="-122"/>
                          <a:cs typeface="Times New Roman (正文 CS 字体)"/>
                        </a:rPr>
                        <a:t> = 6)</a:t>
                      </a:r>
                      <a:endParaRPr lang="zh-CN" sz="1200" kern="100" dirty="0">
                        <a:solidFill>
                          <a:schemeClr val="bg1"/>
                        </a:solidFill>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tc>
                  <a:txBody>
                    <a:bodyPr/>
                    <a:lstStyle/>
                    <a:p>
                      <a:pPr algn="ctr" fontAlgn="ctr"/>
                      <a:r>
                        <a:rPr lang="en-US" sz="1200" b="1" kern="0" dirty="0">
                          <a:solidFill>
                            <a:schemeClr val="bg1"/>
                          </a:solidFill>
                          <a:effectLst/>
                          <a:latin typeface="Microsoft YaHei" panose="020B0503020204020204" pitchFamily="34" charset="-122"/>
                          <a:ea typeface="Microsoft YaHei" panose="020B0503020204020204" pitchFamily="34" charset="-122"/>
                          <a:cs typeface="Times New Roman (正文 CS 字体)"/>
                        </a:rPr>
                        <a:t>PIC</a:t>
                      </a:r>
                      <a:endParaRPr lang="zh-CN" sz="1200" kern="100" dirty="0">
                        <a:solidFill>
                          <a:schemeClr val="bg1"/>
                        </a:solidFill>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tc>
                  <a:txBody>
                    <a:bodyPr/>
                    <a:lstStyle/>
                    <a:p>
                      <a:pPr algn="ctr" fontAlgn="ctr"/>
                      <a:r>
                        <a:rPr lang="en-US" sz="1200" b="1" kern="0" dirty="0">
                          <a:solidFill>
                            <a:schemeClr val="bg1"/>
                          </a:solidFill>
                          <a:effectLst/>
                          <a:latin typeface="Microsoft YaHei" panose="020B0503020204020204" pitchFamily="34" charset="-122"/>
                          <a:ea typeface="Microsoft YaHei" panose="020B0503020204020204" pitchFamily="34" charset="-122"/>
                          <a:cs typeface="Times New Roman (正文 CS 字体)"/>
                        </a:rPr>
                        <a:t>AP</a:t>
                      </a:r>
                      <a:endParaRPr lang="zh-CN" sz="1200" kern="100" dirty="0">
                        <a:solidFill>
                          <a:schemeClr val="bg1"/>
                        </a:solidFill>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extLst>
                  <a:ext uri="{0D108BD9-81ED-4DB2-BD59-A6C34878D82A}">
                    <a16:rowId xmlns:a16="http://schemas.microsoft.com/office/drawing/2014/main" val="640675111"/>
                  </a:ext>
                </a:extLst>
              </a:tr>
              <a:tr h="457053">
                <a:tc>
                  <a:txBody>
                    <a:bodyPr/>
                    <a:lstStyle/>
                    <a:p>
                      <a:pPr algn="ctr" fontAlgn="ctr"/>
                      <a:r>
                        <a:rPr lang="zh-CN"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个数</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lnB w="12700" cap="flat" cmpd="sng" algn="ctr">
                      <a:noFill/>
                      <a:prstDash val="solid"/>
                      <a:round/>
                      <a:headEnd type="none" w="med" len="med"/>
                      <a:tailEnd type="none" w="med" len="med"/>
                    </a:lnB>
                  </a:tcPr>
                </a:tc>
                <a:tc>
                  <a:txBody>
                    <a:bodyPr/>
                    <a:lstStyle/>
                    <a:p>
                      <a:pPr algn="ctr" fontAlgn="ctr"/>
                      <a:r>
                        <a:rPr lang="en-US"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406</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B w="12700" cap="flat" cmpd="sng" algn="ctr">
                      <a:noFill/>
                      <a:prstDash val="solid"/>
                      <a:round/>
                      <a:headEnd type="none" w="med" len="med"/>
                      <a:tailEnd type="none" w="med" len="med"/>
                    </a:lnB>
                  </a:tcPr>
                </a:tc>
                <a:tc>
                  <a:txBody>
                    <a:bodyPr/>
                    <a:lstStyle/>
                    <a:p>
                      <a:pPr algn="ctr" fontAlgn="ctr"/>
                      <a:r>
                        <a:rPr lang="en-US" sz="1200" b="1" kern="0">
                          <a:solidFill>
                            <a:srgbClr val="000000"/>
                          </a:solidFill>
                          <a:effectLst/>
                          <a:latin typeface="Microsoft YaHei" panose="020B0503020204020204" pitchFamily="34" charset="-122"/>
                          <a:ea typeface="Microsoft YaHei" panose="020B0503020204020204" pitchFamily="34" charset="-122"/>
                          <a:cs typeface="Times New Roman (正文 CS 字体)"/>
                        </a:rPr>
                        <a:t>578</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B w="12700" cap="flat" cmpd="sng" algn="ctr">
                      <a:noFill/>
                      <a:prstDash val="solid"/>
                      <a:round/>
                      <a:headEnd type="none" w="med" len="med"/>
                      <a:tailEnd type="none" w="med" len="med"/>
                    </a:lnB>
                  </a:tcPr>
                </a:tc>
                <a:tc>
                  <a:txBody>
                    <a:bodyPr/>
                    <a:lstStyle/>
                    <a:p>
                      <a:pPr algn="ctr" fontAlgn="ctr"/>
                      <a:r>
                        <a:rPr lang="en-US"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492</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B w="12700" cap="flat" cmpd="sng" algn="ctr">
                      <a:noFill/>
                      <a:prstDash val="solid"/>
                      <a:round/>
                      <a:headEnd type="none" w="med" len="med"/>
                      <a:tailEnd type="none" w="med" len="med"/>
                    </a:lnB>
                  </a:tcPr>
                </a:tc>
                <a:tc>
                  <a:txBody>
                    <a:bodyPr/>
                    <a:lstStyle/>
                    <a:p>
                      <a:pPr algn="ctr" fontAlgn="ctr"/>
                      <a:r>
                        <a:rPr lang="en-US"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200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B w="12700" cap="flat" cmpd="sng" algn="ctr">
                      <a:noFill/>
                      <a:prstDash val="solid"/>
                      <a:round/>
                      <a:headEnd type="none" w="med" len="med"/>
                      <a:tailEnd type="none" w="med" len="med"/>
                    </a:lnB>
                  </a:tcPr>
                </a:tc>
                <a:tc>
                  <a:txBody>
                    <a:bodyPr/>
                    <a:lstStyle/>
                    <a:p>
                      <a:pPr algn="ctr" fontAlgn="ctr"/>
                      <a:r>
                        <a:rPr lang="en-US" sz="1200" b="0" kern="0" dirty="0">
                          <a:solidFill>
                            <a:srgbClr val="000000"/>
                          </a:solidFill>
                          <a:effectLst/>
                          <a:latin typeface="Microsoft YaHei" panose="020B0503020204020204" pitchFamily="34" charset="-122"/>
                          <a:ea typeface="Microsoft YaHei" panose="020B0503020204020204" pitchFamily="34" charset="-122"/>
                          <a:cs typeface="Times New Roman (正文 CS 字体)"/>
                        </a:rPr>
                        <a:t>419</a:t>
                      </a:r>
                      <a:endParaRPr lang="zh-CN" sz="1200" b="0" kern="100" dirty="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B w="12700" cap="flat" cmpd="sng" algn="ctr">
                      <a:noFill/>
                      <a:prstDash val="solid"/>
                      <a:round/>
                      <a:headEnd type="none" w="med" len="med"/>
                      <a:tailEnd type="none" w="med" len="med"/>
                    </a:lnB>
                  </a:tcPr>
                </a:tc>
                <a:extLst>
                  <a:ext uri="{0D108BD9-81ED-4DB2-BD59-A6C34878D82A}">
                    <a16:rowId xmlns:a16="http://schemas.microsoft.com/office/drawing/2014/main" val="925524822"/>
                  </a:ext>
                </a:extLst>
              </a:tr>
              <a:tr h="457053">
                <a:tc>
                  <a:txBody>
                    <a:bodyPr/>
                    <a:lstStyle/>
                    <a:p>
                      <a:pPr algn="ctr" fontAlgn="ctr"/>
                      <a:r>
                        <a:rPr lang="zh-CN"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准确率</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fontAlgn="ctr"/>
                      <a:r>
                        <a:rPr lang="en-US"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64.02%</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fontAlgn="ctr"/>
                      <a:r>
                        <a:rPr lang="en-US" sz="1200" b="1" kern="0" dirty="0">
                          <a:solidFill>
                            <a:srgbClr val="000000"/>
                          </a:solidFill>
                          <a:effectLst/>
                          <a:latin typeface="Microsoft YaHei" panose="020B0503020204020204" pitchFamily="34" charset="-122"/>
                          <a:ea typeface="Microsoft YaHei" panose="020B0503020204020204" pitchFamily="34" charset="-122"/>
                          <a:cs typeface="Times New Roman (正文 CS 字体)"/>
                        </a:rPr>
                        <a:t>96.63%</a:t>
                      </a:r>
                      <a:endParaRPr lang="zh-CN" sz="1200" kern="100" dirty="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fontAlgn="ctr"/>
                      <a:r>
                        <a:rPr lang="en-US"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81.14%</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fontAlgn="ctr"/>
                      <a:r>
                        <a:rPr lang="en-US"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24.44%</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fontAlgn="ctr"/>
                      <a:r>
                        <a:rPr lang="en-US" sz="1200" b="0" kern="0" dirty="0">
                          <a:solidFill>
                            <a:srgbClr val="000000"/>
                          </a:solidFill>
                          <a:effectLst/>
                          <a:latin typeface="Microsoft YaHei" panose="020B0503020204020204" pitchFamily="34" charset="-122"/>
                          <a:ea typeface="Microsoft YaHei" panose="020B0503020204020204" pitchFamily="34" charset="-122"/>
                          <a:cs typeface="Times New Roman (正文 CS 字体)"/>
                        </a:rPr>
                        <a:t>70.48%</a:t>
                      </a:r>
                      <a:endParaRPr lang="zh-CN" sz="1200" b="0" kern="100" dirty="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541060461"/>
                  </a:ext>
                </a:extLst>
              </a:tr>
              <a:tr h="457053">
                <a:tc>
                  <a:txBody>
                    <a:bodyPr/>
                    <a:lstStyle/>
                    <a:p>
                      <a:pPr algn="ctr" fontAlgn="ctr"/>
                      <a:r>
                        <a:rPr lang="zh-CN"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召回率</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fontAlgn="ctr"/>
                      <a:r>
                        <a:rPr lang="en-US"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67.67%</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fontAlgn="ctr"/>
                      <a:r>
                        <a:rPr lang="en-US" sz="1200" b="1" kern="0" dirty="0">
                          <a:solidFill>
                            <a:srgbClr val="000000"/>
                          </a:solidFill>
                          <a:effectLst/>
                          <a:latin typeface="Microsoft YaHei" panose="020B0503020204020204" pitchFamily="34" charset="-122"/>
                          <a:ea typeface="Microsoft YaHei" panose="020B0503020204020204" pitchFamily="34" charset="-122"/>
                          <a:cs typeface="Times New Roman (正文 CS 字体)"/>
                        </a:rPr>
                        <a:t>96.33%</a:t>
                      </a:r>
                      <a:endParaRPr lang="zh-CN" sz="1200" kern="100" dirty="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fontAlgn="ctr"/>
                      <a:r>
                        <a:rPr lang="en-US"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82.00%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fontAlgn="ctr"/>
                      <a:r>
                        <a:rPr lang="en-US"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33.33%</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fontAlgn="ctr"/>
                      <a:r>
                        <a:rPr lang="en-US" sz="1200" b="0" kern="0" dirty="0">
                          <a:solidFill>
                            <a:srgbClr val="000000"/>
                          </a:solidFill>
                          <a:effectLst/>
                          <a:latin typeface="Microsoft YaHei" panose="020B0503020204020204" pitchFamily="34" charset="-122"/>
                          <a:ea typeface="Microsoft YaHei" panose="020B0503020204020204" pitchFamily="34" charset="-122"/>
                          <a:cs typeface="Times New Roman (正文 CS 字体)"/>
                        </a:rPr>
                        <a:t>69.83%</a:t>
                      </a:r>
                      <a:endParaRPr lang="zh-CN" sz="1200" b="0" kern="100" dirty="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351607904"/>
                  </a:ext>
                </a:extLst>
              </a:tr>
              <a:tr h="457053">
                <a:tc>
                  <a:txBody>
                    <a:bodyPr/>
                    <a:lstStyle/>
                    <a:p>
                      <a:pPr algn="ctr" fontAlgn="ctr"/>
                      <a:r>
                        <a:rPr lang="en-US" sz="1200" kern="0" dirty="0">
                          <a:solidFill>
                            <a:srgbClr val="000000"/>
                          </a:solidFill>
                          <a:effectLst/>
                          <a:latin typeface="Microsoft YaHei" panose="020B0503020204020204" pitchFamily="34" charset="-122"/>
                          <a:ea typeface="Microsoft YaHei" panose="020B0503020204020204" pitchFamily="34" charset="-122"/>
                          <a:cs typeface="Times New Roman (正文 CS 字体)"/>
                        </a:rPr>
                        <a:t>F</a:t>
                      </a:r>
                      <a:r>
                        <a:rPr lang="en-US" altLang="zh-CN" sz="1200" kern="0" dirty="0">
                          <a:solidFill>
                            <a:srgbClr val="000000"/>
                          </a:solidFill>
                          <a:effectLst/>
                          <a:latin typeface="Microsoft YaHei" panose="020B0503020204020204" pitchFamily="34" charset="-122"/>
                          <a:ea typeface="Microsoft YaHei" panose="020B0503020204020204" pitchFamily="34" charset="-122"/>
                          <a:cs typeface="Times New Roman (正文 CS 字体)"/>
                        </a:rPr>
                        <a:t>1</a:t>
                      </a:r>
                      <a:r>
                        <a:rPr lang="zh-CN" altLang="en-US" sz="1200" kern="0" dirty="0">
                          <a:solidFill>
                            <a:srgbClr val="000000"/>
                          </a:solidFill>
                          <a:effectLst/>
                          <a:latin typeface="Microsoft YaHei" panose="020B0503020204020204" pitchFamily="34" charset="-122"/>
                          <a:ea typeface="Microsoft YaHei" panose="020B0503020204020204" pitchFamily="34" charset="-122"/>
                          <a:cs typeface="Times New Roman (正文 CS 字体)"/>
                        </a:rPr>
                        <a:t>值</a:t>
                      </a:r>
                      <a:endParaRPr lang="zh-CN" sz="1200" kern="100" dirty="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tcPr>
                </a:tc>
                <a:tc>
                  <a:txBody>
                    <a:bodyPr/>
                    <a:lstStyle/>
                    <a:p>
                      <a:pPr algn="ctr" fontAlgn="ctr"/>
                      <a:r>
                        <a:rPr lang="en-US"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64.18%</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tcPr>
                </a:tc>
                <a:tc>
                  <a:txBody>
                    <a:bodyPr/>
                    <a:lstStyle/>
                    <a:p>
                      <a:pPr algn="ctr" fontAlgn="ctr"/>
                      <a:r>
                        <a:rPr lang="en-US" sz="1200" b="1" kern="0">
                          <a:solidFill>
                            <a:srgbClr val="000000"/>
                          </a:solidFill>
                          <a:effectLst/>
                          <a:latin typeface="Microsoft YaHei" panose="020B0503020204020204" pitchFamily="34" charset="-122"/>
                          <a:ea typeface="Microsoft YaHei" panose="020B0503020204020204" pitchFamily="34" charset="-122"/>
                          <a:cs typeface="Times New Roman (正文 CS 字体)"/>
                        </a:rPr>
                        <a:t>96.33%</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tcPr>
                </a:tc>
                <a:tc>
                  <a:txBody>
                    <a:bodyPr/>
                    <a:lstStyle/>
                    <a:p>
                      <a:pPr algn="ctr" fontAlgn="ctr"/>
                      <a:r>
                        <a:rPr lang="en-US" sz="1200" kern="0">
                          <a:solidFill>
                            <a:srgbClr val="000000"/>
                          </a:solidFill>
                          <a:effectLst/>
                          <a:latin typeface="Microsoft YaHei" panose="020B0503020204020204" pitchFamily="34" charset="-122"/>
                          <a:ea typeface="Microsoft YaHei" panose="020B0503020204020204" pitchFamily="34" charset="-122"/>
                          <a:cs typeface="Times New Roman (正文 CS 字体)"/>
                        </a:rPr>
                        <a:t>81.44%</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tcPr>
                </a:tc>
                <a:tc>
                  <a:txBody>
                    <a:bodyPr/>
                    <a:lstStyle/>
                    <a:p>
                      <a:pPr algn="ctr" fontAlgn="ctr"/>
                      <a:r>
                        <a:rPr lang="en-US" sz="1200" kern="0" dirty="0">
                          <a:solidFill>
                            <a:srgbClr val="000000"/>
                          </a:solidFill>
                          <a:effectLst/>
                          <a:latin typeface="Microsoft YaHei" panose="020B0503020204020204" pitchFamily="34" charset="-122"/>
                          <a:ea typeface="Microsoft YaHei" panose="020B0503020204020204" pitchFamily="34" charset="-122"/>
                          <a:cs typeface="Times New Roman (正文 CS 字体)"/>
                        </a:rPr>
                        <a:t>27.50%</a:t>
                      </a:r>
                      <a:endParaRPr lang="zh-CN" sz="1200" kern="100" dirty="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tcPr>
                </a:tc>
                <a:tc>
                  <a:txBody>
                    <a:bodyPr/>
                    <a:lstStyle/>
                    <a:p>
                      <a:pPr algn="ctr" fontAlgn="ctr"/>
                      <a:r>
                        <a:rPr lang="en-US" sz="1200" b="0" kern="0" dirty="0">
                          <a:solidFill>
                            <a:srgbClr val="000000"/>
                          </a:solidFill>
                          <a:effectLst/>
                          <a:latin typeface="Microsoft YaHei" panose="020B0503020204020204" pitchFamily="34" charset="-122"/>
                          <a:ea typeface="Microsoft YaHei" panose="020B0503020204020204" pitchFamily="34" charset="-122"/>
                          <a:cs typeface="Times New Roman (正文 CS 字体)"/>
                        </a:rPr>
                        <a:t>67.11%</a:t>
                      </a:r>
                      <a:endParaRPr lang="zh-CN" sz="1200" b="0" kern="100" dirty="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lnT w="12700" cap="flat" cmpd="sng" algn="ctr">
                      <a:noFill/>
                      <a:prstDash val="solid"/>
                      <a:round/>
                      <a:headEnd type="none" w="med" len="med"/>
                      <a:tailEnd type="none" w="med" len="med"/>
                    </a:lnT>
                  </a:tcPr>
                </a:tc>
                <a:extLst>
                  <a:ext uri="{0D108BD9-81ED-4DB2-BD59-A6C34878D82A}">
                    <a16:rowId xmlns:a16="http://schemas.microsoft.com/office/drawing/2014/main" val="238191614"/>
                  </a:ext>
                </a:extLst>
              </a:tr>
            </a:tbl>
          </a:graphicData>
        </a:graphic>
      </p:graphicFrame>
      <p:pic>
        <p:nvPicPr>
          <p:cNvPr id="5" name="图片 4">
            <a:extLst>
              <a:ext uri="{FF2B5EF4-FFF2-40B4-BE49-F238E27FC236}">
                <a16:creationId xmlns:a16="http://schemas.microsoft.com/office/drawing/2014/main" id="{3E38A4E3-B55A-594C-ACC7-A241C6127C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6" name="文本框 5">
            <a:extLst>
              <a:ext uri="{FF2B5EF4-FFF2-40B4-BE49-F238E27FC236}">
                <a16:creationId xmlns:a16="http://schemas.microsoft.com/office/drawing/2014/main" id="{62236988-4586-474B-99C2-D1D87351FE96}"/>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13</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33748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Microsoft YaHei" panose="020B0503020204020204" pitchFamily="34" charset="-122"/>
                <a:ea typeface="Microsoft YaHei" panose="020B0503020204020204" pitchFamily="34" charset="-122"/>
              </a:rPr>
              <a:t>模型验证</a:t>
            </a:r>
            <a:endParaRPr kumimoji="1" lang="zh-CN" altLang="en-US" dirty="0">
              <a:latin typeface="Microsoft YaHei" panose="020B0503020204020204" pitchFamily="34" charset="-122"/>
              <a:ea typeface="Microsoft YaHei" panose="020B0503020204020204" pitchFamily="34" charset="-122"/>
            </a:endParaRPr>
          </a:p>
        </p:txBody>
      </p:sp>
      <p:sp>
        <p:nvSpPr>
          <p:cNvPr id="5" name="文本框 4">
            <a:extLst>
              <a:ext uri="{FF2B5EF4-FFF2-40B4-BE49-F238E27FC236}">
                <a16:creationId xmlns:a16="http://schemas.microsoft.com/office/drawing/2014/main" id="{45482A6A-94B9-D947-9F0F-259CFCC110C8}"/>
              </a:ext>
            </a:extLst>
          </p:cNvPr>
          <p:cNvSpPr txBox="1"/>
          <p:nvPr/>
        </p:nvSpPr>
        <p:spPr>
          <a:xfrm>
            <a:off x="496492" y="1315779"/>
            <a:ext cx="8647508" cy="552265"/>
          </a:xfrm>
          <a:prstGeom prst="rect">
            <a:avLst/>
          </a:prstGeom>
          <a:noFill/>
        </p:spPr>
        <p:txBody>
          <a:bodyPr wrap="square" lIns="135000" tIns="135000" rIns="135000" bIns="135000" rtlCol="0">
            <a:spAutoFit/>
          </a:bodyPr>
          <a:lstStyle/>
          <a:p>
            <a:pPr indent="342884">
              <a:lnSpc>
                <a:spcPct val="125000"/>
              </a:lnSpc>
              <a:defRPr/>
            </a:pPr>
            <a:r>
              <a:rPr lang="zh-CN" altLang="zh-CN" sz="1600" dirty="0">
                <a:latin typeface="Microsoft YaHei" panose="020B0503020204020204" pitchFamily="34" charset="-122"/>
                <a:ea typeface="Microsoft YaHei" panose="020B0503020204020204" pitchFamily="34" charset="-122"/>
                <a:cs typeface="Times New Roman (正文 CS 字体)"/>
              </a:rPr>
              <a:t>具体到每个类别，当λ</a:t>
            </a:r>
            <a:r>
              <a:rPr lang="en-US" altLang="zh-CN" sz="1600" dirty="0">
                <a:latin typeface="Microsoft YaHei" panose="020B0503020204020204" pitchFamily="34" charset="-122"/>
                <a:ea typeface="Microsoft YaHei" panose="020B0503020204020204" pitchFamily="34" charset="-122"/>
                <a:cs typeface="Times New Roman (正文 CS 字体)"/>
              </a:rPr>
              <a:t>= 5</a:t>
            </a:r>
            <a:r>
              <a:rPr lang="zh-CN" altLang="zh-CN" sz="1600" dirty="0">
                <a:latin typeface="Microsoft YaHei" panose="020B0503020204020204" pitchFamily="34" charset="-122"/>
                <a:ea typeface="Microsoft YaHei" panose="020B0503020204020204" pitchFamily="34" charset="-122"/>
                <a:cs typeface="Times New Roman (正文 CS 字体)"/>
              </a:rPr>
              <a:t>时</a:t>
            </a:r>
            <a:r>
              <a:rPr lang="en-US" altLang="zh-CN" sz="1600" dirty="0">
                <a:latin typeface="Microsoft YaHei" panose="020B0503020204020204" pitchFamily="34" charset="-122"/>
                <a:ea typeface="Microsoft YaHei" panose="020B0503020204020204" pitchFamily="34" charset="-122"/>
                <a:cs typeface="Times New Roman (正文 CS 字体)"/>
              </a:rPr>
              <a:t>TTCM</a:t>
            </a:r>
            <a:r>
              <a:rPr lang="zh-CN" altLang="zh-CN" sz="1600" dirty="0">
                <a:latin typeface="Microsoft YaHei" panose="020B0503020204020204" pitchFamily="34" charset="-122"/>
                <a:ea typeface="Microsoft YaHei" panose="020B0503020204020204" pitchFamily="34" charset="-122"/>
                <a:cs typeface="Times New Roman (正文 CS 字体)"/>
              </a:rPr>
              <a:t>的识别结果</a:t>
            </a:r>
            <a:r>
              <a:rPr lang="zh-CN" altLang="zh-CN" sz="1600" dirty="0">
                <a:latin typeface="Microsoft YaHei" panose="020B0503020204020204" pitchFamily="34" charset="-122"/>
                <a:ea typeface="Microsoft YaHei" panose="020B0503020204020204" pitchFamily="34" charset="-122"/>
              </a:rPr>
              <a:t> </a:t>
            </a:r>
            <a:endParaRPr kumimoji="1" lang="en-US" altLang="zh-CN" sz="16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graphicFrame>
        <p:nvGraphicFramePr>
          <p:cNvPr id="3" name="表格 2">
            <a:extLst>
              <a:ext uri="{FF2B5EF4-FFF2-40B4-BE49-F238E27FC236}">
                <a16:creationId xmlns:a16="http://schemas.microsoft.com/office/drawing/2014/main" id="{B45DEAA0-362A-3746-B0C2-78FEAEE6160B}"/>
              </a:ext>
            </a:extLst>
          </p:cNvPr>
          <p:cNvGraphicFramePr>
            <a:graphicFrameLocks noGrp="1"/>
          </p:cNvGraphicFramePr>
          <p:nvPr>
            <p:extLst>
              <p:ext uri="{D42A27DB-BD31-4B8C-83A1-F6EECF244321}">
                <p14:modId xmlns:p14="http://schemas.microsoft.com/office/powerpoint/2010/main" val="674957978"/>
              </p:ext>
            </p:extLst>
          </p:nvPr>
        </p:nvGraphicFramePr>
        <p:xfrm>
          <a:off x="1007856" y="2086565"/>
          <a:ext cx="6648988" cy="3108432"/>
        </p:xfrm>
        <a:graphic>
          <a:graphicData uri="http://schemas.openxmlformats.org/drawingml/2006/table">
            <a:tbl>
              <a:tblPr firstRow="1" firstCol="1" bandRow="1">
                <a:tableStyleId>{72833802-FEF1-4C79-8D5D-14CF1EAF98D9}</a:tableStyleId>
              </a:tblPr>
              <a:tblGrid>
                <a:gridCol w="1163996">
                  <a:extLst>
                    <a:ext uri="{9D8B030D-6E8A-4147-A177-3AD203B41FA5}">
                      <a16:colId xmlns:a16="http://schemas.microsoft.com/office/drawing/2014/main" val="3561711725"/>
                    </a:ext>
                  </a:extLst>
                </a:gridCol>
                <a:gridCol w="764428">
                  <a:extLst>
                    <a:ext uri="{9D8B030D-6E8A-4147-A177-3AD203B41FA5}">
                      <a16:colId xmlns:a16="http://schemas.microsoft.com/office/drawing/2014/main" val="528407239"/>
                    </a:ext>
                  </a:extLst>
                </a:gridCol>
                <a:gridCol w="764428">
                  <a:extLst>
                    <a:ext uri="{9D8B030D-6E8A-4147-A177-3AD203B41FA5}">
                      <a16:colId xmlns:a16="http://schemas.microsoft.com/office/drawing/2014/main" val="3178863581"/>
                    </a:ext>
                  </a:extLst>
                </a:gridCol>
                <a:gridCol w="764428">
                  <a:extLst>
                    <a:ext uri="{9D8B030D-6E8A-4147-A177-3AD203B41FA5}">
                      <a16:colId xmlns:a16="http://schemas.microsoft.com/office/drawing/2014/main" val="2800382099"/>
                    </a:ext>
                  </a:extLst>
                </a:gridCol>
                <a:gridCol w="764428">
                  <a:extLst>
                    <a:ext uri="{9D8B030D-6E8A-4147-A177-3AD203B41FA5}">
                      <a16:colId xmlns:a16="http://schemas.microsoft.com/office/drawing/2014/main" val="1125921101"/>
                    </a:ext>
                  </a:extLst>
                </a:gridCol>
                <a:gridCol w="765235">
                  <a:extLst>
                    <a:ext uri="{9D8B030D-6E8A-4147-A177-3AD203B41FA5}">
                      <a16:colId xmlns:a16="http://schemas.microsoft.com/office/drawing/2014/main" val="4018567896"/>
                    </a:ext>
                  </a:extLst>
                </a:gridCol>
                <a:gridCol w="765235">
                  <a:extLst>
                    <a:ext uri="{9D8B030D-6E8A-4147-A177-3AD203B41FA5}">
                      <a16:colId xmlns:a16="http://schemas.microsoft.com/office/drawing/2014/main" val="1279895682"/>
                    </a:ext>
                  </a:extLst>
                </a:gridCol>
                <a:gridCol w="896810">
                  <a:extLst>
                    <a:ext uri="{9D8B030D-6E8A-4147-A177-3AD203B41FA5}">
                      <a16:colId xmlns:a16="http://schemas.microsoft.com/office/drawing/2014/main" val="2954168417"/>
                    </a:ext>
                  </a:extLst>
                </a:gridCol>
              </a:tblGrid>
              <a:tr h="471445">
                <a:tc>
                  <a:txBody>
                    <a:bodyPr/>
                    <a:lstStyle/>
                    <a:p>
                      <a:pPr algn="r" fontAlgn="ctr"/>
                      <a:r>
                        <a:rPr lang="zh-CN" sz="1200" kern="0" dirty="0">
                          <a:solidFill>
                            <a:schemeClr val="bg1"/>
                          </a:solidFill>
                          <a:effectLst/>
                          <a:latin typeface="Microsoft YaHei" panose="020B0503020204020204" pitchFamily="34" charset="-122"/>
                          <a:ea typeface="Microsoft YaHei" panose="020B0503020204020204" pitchFamily="34" charset="-122"/>
                        </a:rPr>
                        <a:t>算法结果</a:t>
                      </a:r>
                      <a:endParaRPr lang="zh-CN" sz="1200" kern="100" dirty="0">
                        <a:solidFill>
                          <a:schemeClr val="bg1"/>
                        </a:solidFill>
                        <a:effectLst/>
                        <a:latin typeface="Microsoft YaHei" panose="020B0503020204020204" pitchFamily="34" charset="-122"/>
                        <a:ea typeface="Microsoft YaHei" panose="020B0503020204020204" pitchFamily="34" charset="-122"/>
                      </a:endParaRPr>
                    </a:p>
                    <a:p>
                      <a:pPr algn="l" fontAlgn="ctr"/>
                      <a:r>
                        <a:rPr lang="zh-CN" sz="1200" kern="0" dirty="0">
                          <a:solidFill>
                            <a:schemeClr val="bg1"/>
                          </a:solidFill>
                          <a:effectLst/>
                          <a:latin typeface="Microsoft YaHei" panose="020B0503020204020204" pitchFamily="34" charset="-122"/>
                          <a:ea typeface="Microsoft YaHei" panose="020B0503020204020204" pitchFamily="34" charset="-122"/>
                        </a:rPr>
                        <a:t>实际情况</a:t>
                      </a:r>
                      <a:endParaRPr lang="zh-CN" sz="1200" kern="100" dirty="0">
                        <a:solidFill>
                          <a:schemeClr val="bg1"/>
                        </a:solidFill>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lnTlToBr w="19050" cap="flat" cmpd="sng" algn="ctr">
                      <a:solidFill>
                        <a:schemeClr val="bg1"/>
                      </a:solidFill>
                      <a:prstDash val="solid"/>
                      <a:round/>
                      <a:headEnd type="none" w="med" len="med"/>
                      <a:tailEnd type="none" w="med" len="med"/>
                    </a:lnTlToBr>
                  </a:tcPr>
                </a:tc>
                <a:tc>
                  <a:txBody>
                    <a:bodyPr/>
                    <a:lstStyle/>
                    <a:p>
                      <a:pPr algn="ctr" fontAlgn="ctr"/>
                      <a:r>
                        <a:rPr lang="zh-CN" sz="1200" kern="0">
                          <a:effectLst/>
                          <a:latin typeface="Microsoft YaHei" panose="020B0503020204020204" pitchFamily="34" charset="-122"/>
                          <a:ea typeface="Microsoft YaHei" panose="020B0503020204020204" pitchFamily="34" charset="-122"/>
                        </a:rPr>
                        <a:t>常规</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tc>
                  <a:txBody>
                    <a:bodyPr/>
                    <a:lstStyle/>
                    <a:p>
                      <a:pPr algn="ctr" fontAlgn="ctr"/>
                      <a:r>
                        <a:rPr lang="zh-CN" sz="1200" kern="0">
                          <a:effectLst/>
                          <a:latin typeface="Microsoft YaHei" panose="020B0503020204020204" pitchFamily="34" charset="-122"/>
                          <a:ea typeface="Microsoft YaHei" panose="020B0503020204020204" pitchFamily="34" charset="-122"/>
                        </a:rPr>
                        <a:t>周期</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tc>
                  <a:txBody>
                    <a:bodyPr/>
                    <a:lstStyle/>
                    <a:p>
                      <a:pPr algn="ctr" fontAlgn="ctr"/>
                      <a:r>
                        <a:rPr lang="zh-CN" sz="1200" kern="0">
                          <a:effectLst/>
                          <a:latin typeface="Microsoft YaHei" panose="020B0503020204020204" pitchFamily="34" charset="-122"/>
                          <a:ea typeface="Microsoft YaHei" panose="020B0503020204020204" pitchFamily="34" charset="-122"/>
                        </a:rPr>
                        <a:t>上升</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tc>
                  <a:txBody>
                    <a:bodyPr/>
                    <a:lstStyle/>
                    <a:p>
                      <a:pPr algn="ctr" fontAlgn="ctr"/>
                      <a:r>
                        <a:rPr lang="zh-CN" sz="1200" kern="0">
                          <a:effectLst/>
                          <a:latin typeface="Microsoft YaHei" panose="020B0503020204020204" pitchFamily="34" charset="-122"/>
                          <a:ea typeface="Microsoft YaHei" panose="020B0503020204020204" pitchFamily="34" charset="-122"/>
                        </a:rPr>
                        <a:t>下降</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tc>
                  <a:txBody>
                    <a:bodyPr/>
                    <a:lstStyle/>
                    <a:p>
                      <a:pPr algn="ctr" fontAlgn="ctr"/>
                      <a:r>
                        <a:rPr lang="zh-CN" sz="1200" kern="0">
                          <a:effectLst/>
                          <a:latin typeface="Microsoft YaHei" panose="020B0503020204020204" pitchFamily="34" charset="-122"/>
                          <a:ea typeface="Microsoft YaHei" panose="020B0503020204020204" pitchFamily="34" charset="-122"/>
                        </a:rPr>
                        <a:t>上偏移</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tc>
                  <a:txBody>
                    <a:bodyPr/>
                    <a:lstStyle/>
                    <a:p>
                      <a:pPr algn="ctr" fontAlgn="ctr"/>
                      <a:r>
                        <a:rPr lang="zh-CN" sz="1200" kern="0">
                          <a:effectLst/>
                          <a:latin typeface="Microsoft YaHei" panose="020B0503020204020204" pitchFamily="34" charset="-122"/>
                          <a:ea typeface="Microsoft YaHei" panose="020B0503020204020204" pitchFamily="34" charset="-122"/>
                        </a:rPr>
                        <a:t>下偏移</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tc>
                  <a:txBody>
                    <a:bodyPr/>
                    <a:lstStyle/>
                    <a:p>
                      <a:pPr algn="ctr" fontAlgn="ctr"/>
                      <a:r>
                        <a:rPr lang="zh-CN" sz="1200" kern="0">
                          <a:effectLst/>
                          <a:latin typeface="Microsoft YaHei" panose="020B0503020204020204" pitchFamily="34" charset="-122"/>
                          <a:ea typeface="Microsoft YaHei" panose="020B0503020204020204" pitchFamily="34" charset="-122"/>
                        </a:rPr>
                        <a:t>召回率</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0" marR="0" marT="0" marB="0" anchor="ctr"/>
                </a:tc>
                <a:extLst>
                  <a:ext uri="{0D108BD9-81ED-4DB2-BD59-A6C34878D82A}">
                    <a16:rowId xmlns:a16="http://schemas.microsoft.com/office/drawing/2014/main" val="3347727924"/>
                  </a:ext>
                </a:extLst>
              </a:tr>
              <a:tr h="375922">
                <a:tc>
                  <a:txBody>
                    <a:bodyPr/>
                    <a:lstStyle/>
                    <a:p>
                      <a:pPr algn="ctr" fontAlgn="ctr"/>
                      <a:r>
                        <a:rPr lang="zh-CN" sz="1200" kern="0">
                          <a:effectLst/>
                          <a:latin typeface="Microsoft YaHei" panose="020B0503020204020204" pitchFamily="34" charset="-122"/>
                          <a:ea typeface="Microsoft YaHei" panose="020B0503020204020204" pitchFamily="34" charset="-122"/>
                        </a:rPr>
                        <a:t>常规</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98</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2</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98.00%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extLst>
                  <a:ext uri="{0D108BD9-81ED-4DB2-BD59-A6C34878D82A}">
                    <a16:rowId xmlns:a16="http://schemas.microsoft.com/office/drawing/2014/main" val="940395091"/>
                  </a:ext>
                </a:extLst>
              </a:tr>
              <a:tr h="375922">
                <a:tc>
                  <a:txBody>
                    <a:bodyPr/>
                    <a:lstStyle/>
                    <a:p>
                      <a:pPr algn="ctr" fontAlgn="ctr"/>
                      <a:r>
                        <a:rPr lang="zh-CN" sz="1200" kern="0">
                          <a:effectLst/>
                          <a:latin typeface="Microsoft YaHei" panose="020B0503020204020204" pitchFamily="34" charset="-122"/>
                          <a:ea typeface="Microsoft YaHei" panose="020B0503020204020204" pitchFamily="34" charset="-122"/>
                        </a:rPr>
                        <a:t>周期</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100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100.00%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extLst>
                  <a:ext uri="{0D108BD9-81ED-4DB2-BD59-A6C34878D82A}">
                    <a16:rowId xmlns:a16="http://schemas.microsoft.com/office/drawing/2014/main" val="2656114958"/>
                  </a:ext>
                </a:extLst>
              </a:tr>
              <a:tr h="375922">
                <a:tc>
                  <a:txBody>
                    <a:bodyPr/>
                    <a:lstStyle/>
                    <a:p>
                      <a:pPr algn="ctr" fontAlgn="ctr"/>
                      <a:r>
                        <a:rPr lang="zh-CN" sz="1200" kern="0">
                          <a:effectLst/>
                          <a:latin typeface="Microsoft YaHei" panose="020B0503020204020204" pitchFamily="34" charset="-122"/>
                          <a:ea typeface="Microsoft YaHei" panose="020B0503020204020204" pitchFamily="34" charset="-122"/>
                        </a:rPr>
                        <a:t>上升</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100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100.00%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extLst>
                  <a:ext uri="{0D108BD9-81ED-4DB2-BD59-A6C34878D82A}">
                    <a16:rowId xmlns:a16="http://schemas.microsoft.com/office/drawing/2014/main" val="2078266339"/>
                  </a:ext>
                </a:extLst>
              </a:tr>
              <a:tr h="375922">
                <a:tc>
                  <a:txBody>
                    <a:bodyPr/>
                    <a:lstStyle/>
                    <a:p>
                      <a:pPr algn="ctr" fontAlgn="ctr"/>
                      <a:r>
                        <a:rPr lang="zh-CN" sz="1200" kern="0">
                          <a:effectLst/>
                          <a:latin typeface="Microsoft YaHei" panose="020B0503020204020204" pitchFamily="34" charset="-122"/>
                          <a:ea typeface="Microsoft YaHei" panose="020B0503020204020204" pitchFamily="34" charset="-122"/>
                        </a:rPr>
                        <a:t>下降</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99</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1</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99.00%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extLst>
                  <a:ext uri="{0D108BD9-81ED-4DB2-BD59-A6C34878D82A}">
                    <a16:rowId xmlns:a16="http://schemas.microsoft.com/office/drawing/2014/main" val="2883308088"/>
                  </a:ext>
                </a:extLst>
              </a:tr>
              <a:tr h="375922">
                <a:tc>
                  <a:txBody>
                    <a:bodyPr/>
                    <a:lstStyle/>
                    <a:p>
                      <a:pPr algn="ctr" fontAlgn="ctr"/>
                      <a:r>
                        <a:rPr lang="zh-CN" sz="1200" kern="0">
                          <a:effectLst/>
                          <a:latin typeface="Microsoft YaHei" panose="020B0503020204020204" pitchFamily="34" charset="-122"/>
                          <a:ea typeface="Microsoft YaHei" panose="020B0503020204020204" pitchFamily="34" charset="-122"/>
                        </a:rPr>
                        <a:t>上偏移</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1</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11</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88</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88.00%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extLst>
                  <a:ext uri="{0D108BD9-81ED-4DB2-BD59-A6C34878D82A}">
                    <a16:rowId xmlns:a16="http://schemas.microsoft.com/office/drawing/2014/main" val="333050135"/>
                  </a:ext>
                </a:extLst>
              </a:tr>
              <a:tr h="375922">
                <a:tc>
                  <a:txBody>
                    <a:bodyPr/>
                    <a:lstStyle/>
                    <a:p>
                      <a:pPr algn="ctr" fontAlgn="ctr"/>
                      <a:r>
                        <a:rPr lang="zh-CN" sz="1200" kern="0">
                          <a:effectLst/>
                          <a:latin typeface="Microsoft YaHei" panose="020B0503020204020204" pitchFamily="34" charset="-122"/>
                          <a:ea typeface="Microsoft YaHei" panose="020B0503020204020204" pitchFamily="34" charset="-122"/>
                        </a:rPr>
                        <a:t>下偏移</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7</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93</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93.00%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extLst>
                  <a:ext uri="{0D108BD9-81ED-4DB2-BD59-A6C34878D82A}">
                    <a16:rowId xmlns:a16="http://schemas.microsoft.com/office/drawing/2014/main" val="1516219847"/>
                  </a:ext>
                </a:extLst>
              </a:tr>
              <a:tr h="381455">
                <a:tc>
                  <a:txBody>
                    <a:bodyPr/>
                    <a:lstStyle/>
                    <a:p>
                      <a:pPr algn="ctr" fontAlgn="ctr"/>
                      <a:r>
                        <a:rPr lang="zh-CN" sz="1200" kern="0">
                          <a:effectLst/>
                          <a:latin typeface="Microsoft YaHei" panose="020B0503020204020204" pitchFamily="34" charset="-122"/>
                          <a:ea typeface="Microsoft YaHei" panose="020B0503020204020204" pitchFamily="34" charset="-122"/>
                        </a:rPr>
                        <a:t>精确率</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dirty="0">
                          <a:effectLst/>
                          <a:latin typeface="Microsoft YaHei" panose="020B0503020204020204" pitchFamily="34" charset="-122"/>
                          <a:ea typeface="Microsoft YaHei" panose="020B0503020204020204" pitchFamily="34" charset="-122"/>
                        </a:rPr>
                        <a:t>98.99%</a:t>
                      </a:r>
                      <a:endParaRPr lang="zh-CN" sz="1200" kern="100" dirty="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100.00%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88.50%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93.40%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100.00%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a:effectLst/>
                          <a:latin typeface="Microsoft YaHei" panose="020B0503020204020204" pitchFamily="34" charset="-122"/>
                          <a:ea typeface="Microsoft YaHei" panose="020B0503020204020204" pitchFamily="34" charset="-122"/>
                        </a:rPr>
                        <a:t>98.94%</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tc>
                  <a:txBody>
                    <a:bodyPr/>
                    <a:lstStyle/>
                    <a:p>
                      <a:pPr algn="ctr" fontAlgn="ctr"/>
                      <a:r>
                        <a:rPr lang="en-US" sz="1200" kern="0" dirty="0">
                          <a:effectLst/>
                          <a:latin typeface="Microsoft YaHei" panose="020B0503020204020204" pitchFamily="34" charset="-122"/>
                          <a:ea typeface="Microsoft YaHei" panose="020B0503020204020204" pitchFamily="34" charset="-122"/>
                        </a:rPr>
                        <a:t>F</a:t>
                      </a:r>
                      <a:r>
                        <a:rPr lang="en-US" sz="1200" kern="0" baseline="-25000" dirty="0">
                          <a:effectLst/>
                          <a:latin typeface="Microsoft YaHei" panose="020B0503020204020204" pitchFamily="34" charset="-122"/>
                          <a:ea typeface="Microsoft YaHei" panose="020B0503020204020204" pitchFamily="34" charset="-122"/>
                        </a:rPr>
                        <a:t>1</a:t>
                      </a:r>
                      <a:r>
                        <a:rPr lang="en-US" sz="1200" kern="0" dirty="0">
                          <a:effectLst/>
                          <a:latin typeface="Microsoft YaHei" panose="020B0503020204020204" pitchFamily="34" charset="-122"/>
                          <a:ea typeface="Microsoft YaHei" panose="020B0503020204020204" pitchFamily="34" charset="-122"/>
                        </a:rPr>
                        <a:t> = 0.9633</a:t>
                      </a:r>
                      <a:endParaRPr lang="zh-CN" sz="1200" kern="100" dirty="0">
                        <a:effectLst/>
                        <a:latin typeface="Microsoft YaHei" panose="020B0503020204020204" pitchFamily="34" charset="-122"/>
                        <a:ea typeface="Microsoft YaHei" panose="020B0503020204020204" pitchFamily="34" charset="-122"/>
                        <a:cs typeface="Times New Roman (正文 CS 字体)"/>
                      </a:endParaRPr>
                    </a:p>
                  </a:txBody>
                  <a:tcPr marL="27146" marR="0" marT="0" marB="0" anchor="ctr"/>
                </a:tc>
                <a:extLst>
                  <a:ext uri="{0D108BD9-81ED-4DB2-BD59-A6C34878D82A}">
                    <a16:rowId xmlns:a16="http://schemas.microsoft.com/office/drawing/2014/main" val="3064022926"/>
                  </a:ext>
                </a:extLst>
              </a:tr>
            </a:tbl>
          </a:graphicData>
        </a:graphic>
      </p:graphicFrame>
      <p:sp>
        <p:nvSpPr>
          <p:cNvPr id="8" name="文本框 7">
            <a:extLst>
              <a:ext uri="{FF2B5EF4-FFF2-40B4-BE49-F238E27FC236}">
                <a16:creationId xmlns:a16="http://schemas.microsoft.com/office/drawing/2014/main" id="{B2234C68-EB01-4A48-85BD-EF86F104B436}"/>
              </a:ext>
            </a:extLst>
          </p:cNvPr>
          <p:cNvSpPr txBox="1"/>
          <p:nvPr/>
        </p:nvSpPr>
        <p:spPr>
          <a:xfrm>
            <a:off x="602457" y="5493902"/>
            <a:ext cx="7614980" cy="787460"/>
          </a:xfrm>
          <a:prstGeom prst="rect">
            <a:avLst/>
          </a:prstGeom>
          <a:noFill/>
        </p:spPr>
        <p:txBody>
          <a:bodyPr wrap="square">
            <a:spAutoFit/>
          </a:bodyPr>
          <a:lstStyle/>
          <a:p>
            <a:pPr indent="342884">
              <a:lnSpc>
                <a:spcPct val="150000"/>
              </a:lnSpc>
            </a:pPr>
            <a:r>
              <a:rPr lang="en-US" altLang="zh-CN" sz="1600" dirty="0">
                <a:latin typeface="Microsoft YaHei" panose="020B0503020204020204" pitchFamily="34" charset="-122"/>
                <a:ea typeface="Microsoft YaHei" panose="020B0503020204020204" pitchFamily="34" charset="-122"/>
                <a:cs typeface="Times New Roman (正文 CS 字体)"/>
              </a:rPr>
              <a:t>TTCM</a:t>
            </a:r>
            <a:r>
              <a:rPr lang="zh-CN" altLang="zh-CN" sz="1600" dirty="0">
                <a:latin typeface="Microsoft YaHei" panose="020B0503020204020204" pitchFamily="34" charset="-122"/>
                <a:ea typeface="Microsoft YaHei" panose="020B0503020204020204" pitchFamily="34" charset="-122"/>
                <a:cs typeface="Times New Roman (正文 CS 字体)"/>
              </a:rPr>
              <a:t>能有效区分测试数据集的六类变化趋势，仅在少量上升和上偏移及下降和下偏移型趋势的识别中出现了误差</a:t>
            </a:r>
            <a:endParaRPr lang="zh-CN" altLang="en-US" sz="1600" dirty="0">
              <a:latin typeface="Microsoft YaHei" panose="020B0503020204020204" pitchFamily="34" charset="-122"/>
              <a:ea typeface="Microsoft YaHei" panose="020B0503020204020204" pitchFamily="34" charset="-122"/>
            </a:endParaRPr>
          </a:p>
        </p:txBody>
      </p:sp>
      <p:pic>
        <p:nvPicPr>
          <p:cNvPr id="6" name="图片 5">
            <a:extLst>
              <a:ext uri="{FF2B5EF4-FFF2-40B4-BE49-F238E27FC236}">
                <a16:creationId xmlns:a16="http://schemas.microsoft.com/office/drawing/2014/main" id="{15E79B93-7E73-AD4E-B1AC-DC541AF6E3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7" name="文本框 6">
            <a:extLst>
              <a:ext uri="{FF2B5EF4-FFF2-40B4-BE49-F238E27FC236}">
                <a16:creationId xmlns:a16="http://schemas.microsoft.com/office/drawing/2014/main" id="{25547607-1E05-CA4E-9D83-321B314107B2}"/>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14</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863095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826579" y="2129291"/>
            <a:ext cx="1730602" cy="1685077"/>
          </a:xfrm>
          <a:prstGeom prst="rect">
            <a:avLst/>
          </a:prstGeom>
          <a:noFill/>
        </p:spPr>
        <p:txBody>
          <a:bodyPr wrap="none" lIns="0" rtlCol="0">
            <a:spAutoFit/>
          </a:bodyPr>
          <a:lstStyle/>
          <a:p>
            <a:pPr algn="l"/>
            <a:r>
              <a:rPr kumimoji="1" lang="en-US" altLang="zh-CN" sz="10350" b="1" dirty="0">
                <a:gradFill>
                  <a:gsLst>
                    <a:gs pos="0">
                      <a:schemeClr val="accent3">
                        <a:lumMod val="60000"/>
                        <a:lumOff val="40000"/>
                      </a:schemeClr>
                    </a:gs>
                    <a:gs pos="100000">
                      <a:schemeClr val="accent3">
                        <a:lumMod val="20000"/>
                        <a:lumOff val="80000"/>
                        <a:alpha val="0"/>
                      </a:schemeClr>
                    </a:gs>
                  </a:gsLst>
                  <a:lin ang="5400000" scaled="1"/>
                </a:gradFill>
                <a:latin typeface="Microsoft YaHei" panose="020B0503020204020204" pitchFamily="34" charset="-122"/>
                <a:ea typeface="Microsoft YaHei" panose="020B0503020204020204" pitchFamily="34" charset="-122"/>
              </a:rPr>
              <a:t>03</a:t>
            </a:r>
            <a:endParaRPr kumimoji="1" lang="zh-CN" altLang="en-US" sz="10350" b="1" dirty="0">
              <a:gradFill>
                <a:gsLst>
                  <a:gs pos="0">
                    <a:schemeClr val="accent3">
                      <a:lumMod val="60000"/>
                      <a:lumOff val="40000"/>
                    </a:schemeClr>
                  </a:gs>
                  <a:gs pos="100000">
                    <a:schemeClr val="accent3">
                      <a:lumMod val="20000"/>
                      <a:lumOff val="80000"/>
                      <a:alpha val="0"/>
                    </a:schemeClr>
                  </a:gs>
                </a:gsLst>
                <a:lin ang="5400000" scaled="1"/>
              </a:gradFill>
              <a:latin typeface="Microsoft YaHei" panose="020B0503020204020204" pitchFamily="34" charset="-122"/>
              <a:ea typeface="Microsoft YaHei" panose="020B0503020204020204" pitchFamily="34" charset="-122"/>
            </a:endParaRPr>
          </a:p>
        </p:txBody>
      </p:sp>
      <p:sp>
        <p:nvSpPr>
          <p:cNvPr id="8" name="文本框 7">
            <a:extLst>
              <a:ext uri="{FF2B5EF4-FFF2-40B4-BE49-F238E27FC236}">
                <a16:creationId xmlns:a16="http://schemas.microsoft.com/office/drawing/2014/main" id="{C0EDBB9B-6E53-644B-83F2-71F4417B4B90}"/>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15</a:t>
            </a:r>
            <a:endParaRPr kumimoji="1" lang="zh-CN" altLang="en-US" sz="1400" dirty="0">
              <a:latin typeface="Microsoft YaHei" panose="020B0503020204020204" pitchFamily="34" charset="-122"/>
              <a:ea typeface="Microsoft YaHei" panose="020B0503020204020204" pitchFamily="34" charset="-122"/>
            </a:endParaRPr>
          </a:p>
        </p:txBody>
      </p:sp>
      <p:sp>
        <p:nvSpPr>
          <p:cNvPr id="10" name="文本框 9">
            <a:extLst>
              <a:ext uri="{FF2B5EF4-FFF2-40B4-BE49-F238E27FC236}">
                <a16:creationId xmlns:a16="http://schemas.microsoft.com/office/drawing/2014/main" id="{4D46E4D7-8615-4940-91C7-5AC795A26D0F}"/>
              </a:ext>
            </a:extLst>
          </p:cNvPr>
          <p:cNvSpPr txBox="1"/>
          <p:nvPr/>
        </p:nvSpPr>
        <p:spPr>
          <a:xfrm>
            <a:off x="-9939" y="72135"/>
            <a:ext cx="5275803" cy="615553"/>
          </a:xfrm>
          <a:prstGeom prst="rect">
            <a:avLst/>
          </a:prstGeom>
          <a:noFill/>
        </p:spPr>
        <p:txBody>
          <a:bodyPr wrap="none" rtlCol="0">
            <a:spAutoFit/>
          </a:bodyPr>
          <a:lstStyle/>
          <a:p>
            <a:r>
              <a:rPr kumimoji="1" lang="en-US" altLang="zh-CN" sz="1700" dirty="0">
                <a:latin typeface="Microsoft YaHei" panose="020B0503020204020204" pitchFamily="34" charset="-122"/>
                <a:ea typeface="Microsoft YaHei" panose="020B0503020204020204" pitchFamily="34" charset="-122"/>
              </a:rPr>
              <a:t>2023</a:t>
            </a:r>
            <a:r>
              <a:rPr kumimoji="1" lang="zh-CN" altLang="en-US" sz="1700" dirty="0">
                <a:latin typeface="Microsoft YaHei" panose="020B0503020204020204" pitchFamily="34" charset="-122"/>
                <a:ea typeface="Microsoft YaHei" panose="020B0503020204020204" pitchFamily="34" charset="-122"/>
              </a:rPr>
              <a:t>年中国情报学年会暨情报学与情报工作发展论坛</a:t>
            </a:r>
            <a:endParaRPr kumimoji="1" lang="en-US" altLang="zh-CN" sz="1700" dirty="0">
              <a:latin typeface="Microsoft YaHei" panose="020B0503020204020204" pitchFamily="34" charset="-122"/>
              <a:ea typeface="Microsoft YaHei" panose="020B0503020204020204" pitchFamily="34" charset="-122"/>
            </a:endParaRPr>
          </a:p>
          <a:p>
            <a:pPr algn="ctr"/>
            <a:r>
              <a:rPr kumimoji="1" lang="zh-CN" altLang="en-US" sz="1700" dirty="0">
                <a:latin typeface="Microsoft YaHei" panose="020B0503020204020204" pitchFamily="34" charset="-122"/>
                <a:ea typeface="Microsoft YaHei" panose="020B0503020204020204" pitchFamily="34" charset="-122"/>
              </a:rPr>
              <a:t>第十三届全国情报学博士生学术论坛</a:t>
            </a:r>
          </a:p>
        </p:txBody>
      </p:sp>
      <p:pic>
        <p:nvPicPr>
          <p:cNvPr id="5" name="图片 4">
            <a:extLst>
              <a:ext uri="{FF2B5EF4-FFF2-40B4-BE49-F238E27FC236}">
                <a16:creationId xmlns:a16="http://schemas.microsoft.com/office/drawing/2014/main" id="{E55BF500-3D1C-A44F-AAFA-F035ED7D21C0}"/>
              </a:ext>
            </a:extLst>
          </p:cNvPr>
          <p:cNvPicPr>
            <a:picLocks noChangeAspect="1"/>
          </p:cNvPicPr>
          <p:nvPr/>
        </p:nvPicPr>
        <p:blipFill>
          <a:blip r:embed="rId3">
            <a:duotone>
              <a:prstClr val="black"/>
              <a:schemeClr val="tx2">
                <a:tint val="45000"/>
                <a:satMod val="400000"/>
              </a:schemeClr>
            </a:duotone>
            <a:alphaModFix amt="35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a:off x="-2736850" y="954500"/>
            <a:ext cx="5473700" cy="5461000"/>
          </a:xfrm>
          <a:prstGeom prst="rect">
            <a:avLst/>
          </a:prstGeom>
        </p:spPr>
      </p:pic>
      <p:pic>
        <p:nvPicPr>
          <p:cNvPr id="12" name="图片 11">
            <a:extLst>
              <a:ext uri="{FF2B5EF4-FFF2-40B4-BE49-F238E27FC236}">
                <a16:creationId xmlns:a16="http://schemas.microsoft.com/office/drawing/2014/main" id="{DD302D8D-EC6C-4147-9CB0-068848BBAFC9}"/>
              </a:ext>
            </a:extLst>
          </p:cNvPr>
          <p:cNvPicPr>
            <a:picLocks noChangeAspect="1"/>
          </p:cNvPicPr>
          <p:nvPr/>
        </p:nvPicPr>
        <p:blipFill>
          <a:blip r:embed="rId3">
            <a:duotone>
              <a:prstClr val="black"/>
              <a:schemeClr val="tx2">
                <a:tint val="45000"/>
                <a:satMod val="400000"/>
              </a:schemeClr>
            </a:duotone>
            <a:alphaModFix amt="35000"/>
            <a:extLst>
              <a:ext uri="{BEBA8EAE-BF5A-486C-A8C5-ECC9F3942E4B}">
                <a14:imgProps xmlns:a14="http://schemas.microsoft.com/office/drawing/2010/main">
                  <a14:imgLayer r:embed="rId5">
                    <a14:imgEffect>
                      <a14:colorTemperature colorTemp="7200"/>
                    </a14:imgEffect>
                  </a14:imgLayer>
                </a14:imgProps>
              </a:ext>
              <a:ext uri="{28A0092B-C50C-407E-A947-70E740481C1C}">
                <a14:useLocalDpi xmlns:a14="http://schemas.microsoft.com/office/drawing/2010/main" val="0"/>
              </a:ext>
            </a:extLst>
          </a:blip>
          <a:stretch>
            <a:fillRect/>
          </a:stretch>
        </p:blipFill>
        <p:spPr>
          <a:xfrm>
            <a:off x="6407152" y="954500"/>
            <a:ext cx="5473700" cy="5461000"/>
          </a:xfrm>
          <a:prstGeom prst="rect">
            <a:avLst/>
          </a:prstGeom>
        </p:spPr>
      </p:pic>
      <p:pic>
        <p:nvPicPr>
          <p:cNvPr id="11" name="图片 10">
            <a:extLst>
              <a:ext uri="{FF2B5EF4-FFF2-40B4-BE49-F238E27FC236}">
                <a16:creationId xmlns:a16="http://schemas.microsoft.com/office/drawing/2014/main" id="{C1409066-7BA4-F148-B828-57E2CC61F65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91063" y="99538"/>
            <a:ext cx="1867143" cy="588150"/>
          </a:xfrm>
          <a:prstGeom prst="rect">
            <a:avLst/>
          </a:prstGeom>
        </p:spPr>
      </p:pic>
      <p:sp>
        <p:nvSpPr>
          <p:cNvPr id="9" name="文本占位符 39"/>
          <p:cNvSpPr txBox="1"/>
          <p:nvPr/>
        </p:nvSpPr>
        <p:spPr>
          <a:xfrm>
            <a:off x="2309249" y="3128886"/>
            <a:ext cx="4525503" cy="662398"/>
          </a:xfrm>
          <a:prstGeom prst="rect">
            <a:avLst/>
          </a:prstGeom>
        </p:spPr>
        <p:txBody>
          <a:bodyPr lIns="0" tIns="0" rIns="0" bIns="0" anchor="ctr" anchorCtr="0">
            <a:norm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lgn="dist">
              <a:buNone/>
            </a:pPr>
            <a:r>
              <a:rPr lang="zh-CN" altLang="en-US" sz="4500" b="1" dirty="0">
                <a:solidFill>
                  <a:schemeClr val="accent2"/>
                </a:solidFill>
                <a:latin typeface="Microsoft YaHei" panose="020B0503020204020204" pitchFamily="34" charset="-122"/>
                <a:ea typeface="Microsoft YaHei" panose="020B0503020204020204" pitchFamily="34" charset="-122"/>
              </a:rPr>
              <a:t>领域分析实例</a:t>
            </a:r>
          </a:p>
        </p:txBody>
      </p:sp>
      <p:sp>
        <p:nvSpPr>
          <p:cNvPr id="83" name="文本框 82"/>
          <p:cNvSpPr txBox="1"/>
          <p:nvPr/>
        </p:nvSpPr>
        <p:spPr>
          <a:xfrm>
            <a:off x="2342428" y="3734694"/>
            <a:ext cx="4492919" cy="230833"/>
          </a:xfrm>
          <a:prstGeom prst="rect">
            <a:avLst/>
          </a:prstGeom>
          <a:noFill/>
        </p:spPr>
        <p:txBody>
          <a:bodyPr wrap="square" lIns="0" tIns="0" rIns="0" bIns="0" rtlCol="0" anchor="ctr" anchorCtr="0">
            <a:normAutofit/>
          </a:bodyPr>
          <a:lstStyle/>
          <a:p>
            <a:pPr algn="dist"/>
            <a:r>
              <a:rPr kumimoji="1" lang="en-US" altLang="zh-CN" sz="1500" dirty="0">
                <a:solidFill>
                  <a:schemeClr val="tx2"/>
                </a:solidFill>
                <a:latin typeface="Microsoft YaHei" panose="020B0503020204020204" pitchFamily="34" charset="-122"/>
                <a:ea typeface="Microsoft YaHei" panose="020B0503020204020204" pitchFamily="34" charset="-122"/>
              </a:rPr>
              <a:t>Domain-oriented Analysis</a:t>
            </a:r>
            <a:r>
              <a:rPr kumimoji="1" lang="zh-CN" altLang="en-US" sz="1500" dirty="0">
                <a:solidFill>
                  <a:schemeClr val="tx2"/>
                </a:solidFill>
                <a:latin typeface="Microsoft YaHei" panose="020B0503020204020204" pitchFamily="34" charset="-122"/>
                <a:ea typeface="Microsoft YaHei" panose="020B0503020204020204" pitchFamily="34" charset="-122"/>
              </a:rPr>
              <a:t> </a:t>
            </a:r>
            <a:r>
              <a:rPr kumimoji="1" lang="en-US" altLang="zh-CN" sz="1500" dirty="0">
                <a:solidFill>
                  <a:schemeClr val="tx2"/>
                </a:solidFill>
                <a:latin typeface="Microsoft YaHei" panose="020B0503020204020204" pitchFamily="34" charset="-122"/>
                <a:ea typeface="Microsoft YaHei" panose="020B0503020204020204" pitchFamily="34" charset="-122"/>
              </a:rPr>
              <a:t>Case </a:t>
            </a:r>
          </a:p>
        </p:txBody>
      </p:sp>
    </p:spTree>
    <p:extLst>
      <p:ext uri="{BB962C8B-B14F-4D97-AF65-F5344CB8AC3E}">
        <p14:creationId xmlns:p14="http://schemas.microsoft.com/office/powerpoint/2010/main" val="34403117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latin typeface="Microsoft YaHei" panose="020B0503020204020204" pitchFamily="34" charset="-122"/>
                <a:ea typeface="Microsoft YaHei" panose="020B0503020204020204" pitchFamily="34" charset="-122"/>
              </a:rPr>
              <a:t>数据选择与预处理</a:t>
            </a:r>
          </a:p>
        </p:txBody>
      </p:sp>
      <p:sp>
        <p:nvSpPr>
          <p:cNvPr id="4" name="文本框 3">
            <a:extLst>
              <a:ext uri="{FF2B5EF4-FFF2-40B4-BE49-F238E27FC236}">
                <a16:creationId xmlns:a16="http://schemas.microsoft.com/office/drawing/2014/main" id="{3821BFCE-EE5D-BE49-B6B9-1E98F9A843DB}"/>
              </a:ext>
            </a:extLst>
          </p:cNvPr>
          <p:cNvSpPr txBox="1"/>
          <p:nvPr/>
        </p:nvSpPr>
        <p:spPr>
          <a:xfrm>
            <a:off x="464596" y="1098796"/>
            <a:ext cx="8236744" cy="1156792"/>
          </a:xfrm>
          <a:prstGeom prst="rect">
            <a:avLst/>
          </a:prstGeom>
          <a:noFill/>
        </p:spPr>
        <p:txBody>
          <a:bodyPr wrap="square">
            <a:spAutoFit/>
          </a:bodyPr>
          <a:lstStyle/>
          <a:p>
            <a:pPr indent="342884" algn="just">
              <a:lnSpc>
                <a:spcPct val="150000"/>
              </a:lnSpc>
            </a:pP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本研究以</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LIS</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领域为例，收集了</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LIS</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领域</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SSCI</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期刊发表于</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2011</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年至</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2020</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年的发表的包含</a:t>
            </a:r>
            <a:r>
              <a:rPr lang="en-US" altLang="zh-CN" sz="1600" kern="100" dirty="0">
                <a:latin typeface="Microsoft YaHei" panose="020B0503020204020204" pitchFamily="34" charset="-122"/>
                <a:ea typeface="Microsoft YaHei" panose="020B0503020204020204" pitchFamily="34" charset="-122"/>
                <a:cs typeface="Times New Roman" panose="02020603050405020304" pitchFamily="18" charset="0"/>
              </a:rPr>
              <a:t>38932</a:t>
            </a:r>
            <a:r>
              <a:rPr lang="zh-CN" altLang="en-US" sz="1600" kern="100" dirty="0">
                <a:latin typeface="Microsoft YaHei" panose="020B0503020204020204" pitchFamily="34" charset="-122"/>
                <a:ea typeface="Microsoft YaHei" panose="020B0503020204020204" pitchFamily="34" charset="-122"/>
                <a:cs typeface="Times New Roman" panose="02020603050405020304" pitchFamily="18" charset="0"/>
              </a:rPr>
              <a:t>条科技论文数据，对关键词进行了去噪、词形还原、缩略词转换等预处理，并对各年度的关键词数量及词频进行了统计，数据分布情况如下</a:t>
            </a:r>
            <a:endParaRPr lang="zh-CN" altLang="zh-CN" sz="1600" kern="100" dirty="0">
              <a:latin typeface="Microsoft YaHei" panose="020B0503020204020204" pitchFamily="34" charset="-122"/>
              <a:ea typeface="Microsoft YaHei" panose="020B0503020204020204" pitchFamily="34" charset="-122"/>
              <a:cs typeface="Times New Roman" panose="02020603050405020304" pitchFamily="18" charset="0"/>
            </a:endParaRPr>
          </a:p>
        </p:txBody>
      </p:sp>
      <p:graphicFrame>
        <p:nvGraphicFramePr>
          <p:cNvPr id="2" name="表格 1">
            <a:extLst>
              <a:ext uri="{FF2B5EF4-FFF2-40B4-BE49-F238E27FC236}">
                <a16:creationId xmlns:a16="http://schemas.microsoft.com/office/drawing/2014/main" id="{D8AEDD07-E977-2E4D-BC3A-C504941D0760}"/>
              </a:ext>
            </a:extLst>
          </p:cNvPr>
          <p:cNvGraphicFramePr>
            <a:graphicFrameLocks noGrp="1"/>
          </p:cNvGraphicFramePr>
          <p:nvPr>
            <p:extLst>
              <p:ext uri="{D42A27DB-BD31-4B8C-83A1-F6EECF244321}">
                <p14:modId xmlns:p14="http://schemas.microsoft.com/office/powerpoint/2010/main" val="641101892"/>
              </p:ext>
            </p:extLst>
          </p:nvPr>
        </p:nvGraphicFramePr>
        <p:xfrm>
          <a:off x="602456" y="2319456"/>
          <a:ext cx="7979306" cy="3026265"/>
        </p:xfrm>
        <a:graphic>
          <a:graphicData uri="http://schemas.openxmlformats.org/drawingml/2006/table">
            <a:tbl>
              <a:tblPr firstRow="1" firstCol="1" bandRow="1">
                <a:tableStyleId>{72833802-FEF1-4C79-8D5D-14CF1EAF98D9}</a:tableStyleId>
              </a:tblPr>
              <a:tblGrid>
                <a:gridCol w="1621849">
                  <a:extLst>
                    <a:ext uri="{9D8B030D-6E8A-4147-A177-3AD203B41FA5}">
                      <a16:colId xmlns:a16="http://schemas.microsoft.com/office/drawing/2014/main" val="2553729445"/>
                    </a:ext>
                  </a:extLst>
                </a:gridCol>
                <a:gridCol w="1578536">
                  <a:extLst>
                    <a:ext uri="{9D8B030D-6E8A-4147-A177-3AD203B41FA5}">
                      <a16:colId xmlns:a16="http://schemas.microsoft.com/office/drawing/2014/main" val="3046065544"/>
                    </a:ext>
                  </a:extLst>
                </a:gridCol>
                <a:gridCol w="1621849">
                  <a:extLst>
                    <a:ext uri="{9D8B030D-6E8A-4147-A177-3AD203B41FA5}">
                      <a16:colId xmlns:a16="http://schemas.microsoft.com/office/drawing/2014/main" val="3915438844"/>
                    </a:ext>
                  </a:extLst>
                </a:gridCol>
                <a:gridCol w="1578536">
                  <a:extLst>
                    <a:ext uri="{9D8B030D-6E8A-4147-A177-3AD203B41FA5}">
                      <a16:colId xmlns:a16="http://schemas.microsoft.com/office/drawing/2014/main" val="2943367371"/>
                    </a:ext>
                  </a:extLst>
                </a:gridCol>
                <a:gridCol w="1578536">
                  <a:extLst>
                    <a:ext uri="{9D8B030D-6E8A-4147-A177-3AD203B41FA5}">
                      <a16:colId xmlns:a16="http://schemas.microsoft.com/office/drawing/2014/main" val="298158056"/>
                    </a:ext>
                  </a:extLst>
                </a:gridCol>
              </a:tblGrid>
              <a:tr h="275115">
                <a:tc>
                  <a:txBody>
                    <a:bodyPr/>
                    <a:lstStyle/>
                    <a:p>
                      <a:pPr algn="ctr"/>
                      <a:r>
                        <a:rPr lang="zh-CN" sz="1200" kern="0">
                          <a:effectLst/>
                          <a:latin typeface="Microsoft YaHei" panose="020B0503020204020204" pitchFamily="34" charset="-122"/>
                          <a:ea typeface="Microsoft YaHei" panose="020B0503020204020204" pitchFamily="34" charset="-122"/>
                        </a:rPr>
                        <a:t>年份</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200" kern="0" dirty="0">
                          <a:effectLst/>
                          <a:latin typeface="Microsoft YaHei" panose="020B0503020204020204" pitchFamily="34" charset="-122"/>
                          <a:ea typeface="Microsoft YaHei" panose="020B0503020204020204" pitchFamily="34" charset="-122"/>
                        </a:rPr>
                        <a:t>论文数量</a:t>
                      </a:r>
                      <a:endParaRPr lang="zh-CN" sz="1200" kern="100" dirty="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200" kern="0" dirty="0">
                          <a:effectLst/>
                          <a:latin typeface="Microsoft YaHei" panose="020B0503020204020204" pitchFamily="34" charset="-122"/>
                          <a:ea typeface="Microsoft YaHei" panose="020B0503020204020204" pitchFamily="34" charset="-122"/>
                        </a:rPr>
                        <a:t>关键词数量</a:t>
                      </a:r>
                      <a:endParaRPr lang="zh-CN" sz="1200" kern="100" dirty="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200" kern="0">
                          <a:effectLst/>
                          <a:latin typeface="Microsoft YaHei" panose="020B0503020204020204" pitchFamily="34" charset="-122"/>
                          <a:ea typeface="Microsoft YaHei" panose="020B0503020204020204" pitchFamily="34" charset="-122"/>
                        </a:rPr>
                        <a:t>关键词词频</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200" kern="0">
                          <a:effectLst/>
                          <a:latin typeface="Microsoft YaHei" panose="020B0503020204020204" pitchFamily="34" charset="-122"/>
                          <a:ea typeface="Microsoft YaHei" panose="020B0503020204020204" pitchFamily="34" charset="-122"/>
                        </a:rPr>
                        <a:t>平均词频</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2560139900"/>
                  </a:ext>
                </a:extLst>
              </a:tr>
              <a:tr h="275115">
                <a:tc>
                  <a:txBody>
                    <a:bodyPr/>
                    <a:lstStyle/>
                    <a:p>
                      <a:pPr algn="ctr"/>
                      <a:r>
                        <a:rPr lang="en-US" sz="1200" kern="0">
                          <a:effectLst/>
                          <a:latin typeface="Microsoft YaHei" panose="020B0503020204020204" pitchFamily="34" charset="-122"/>
                          <a:ea typeface="Microsoft YaHei" panose="020B0503020204020204" pitchFamily="34" charset="-122"/>
                        </a:rPr>
                        <a:t>2011</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3298</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6324</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10706</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1.69</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2009597778"/>
                  </a:ext>
                </a:extLst>
              </a:tr>
              <a:tr h="275115">
                <a:tc>
                  <a:txBody>
                    <a:bodyPr/>
                    <a:lstStyle/>
                    <a:p>
                      <a:pPr algn="ctr"/>
                      <a:r>
                        <a:rPr lang="en-US" sz="1200" kern="0">
                          <a:effectLst/>
                          <a:latin typeface="Microsoft YaHei" panose="020B0503020204020204" pitchFamily="34" charset="-122"/>
                          <a:ea typeface="Microsoft YaHei" panose="020B0503020204020204" pitchFamily="34" charset="-122"/>
                        </a:rPr>
                        <a:t>2012</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3414</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7125</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12230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1.72</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392691001"/>
                  </a:ext>
                </a:extLst>
              </a:tr>
              <a:tr h="275115">
                <a:tc>
                  <a:txBody>
                    <a:bodyPr/>
                    <a:lstStyle/>
                    <a:p>
                      <a:pPr algn="ctr"/>
                      <a:r>
                        <a:rPr lang="en-US" sz="1200" kern="0">
                          <a:effectLst/>
                          <a:latin typeface="Microsoft YaHei" panose="020B0503020204020204" pitchFamily="34" charset="-122"/>
                          <a:ea typeface="Microsoft YaHei" panose="020B0503020204020204" pitchFamily="34" charset="-122"/>
                        </a:rPr>
                        <a:t>2013</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3618</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dirty="0">
                          <a:effectLst/>
                          <a:latin typeface="Microsoft YaHei" panose="020B0503020204020204" pitchFamily="34" charset="-122"/>
                          <a:ea typeface="Microsoft YaHei" panose="020B0503020204020204" pitchFamily="34" charset="-122"/>
                        </a:rPr>
                        <a:t>8087</a:t>
                      </a:r>
                      <a:endParaRPr lang="zh-CN" sz="1200" kern="100" dirty="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13876</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1.72</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4265692193"/>
                  </a:ext>
                </a:extLst>
              </a:tr>
              <a:tr h="275115">
                <a:tc>
                  <a:txBody>
                    <a:bodyPr/>
                    <a:lstStyle/>
                    <a:p>
                      <a:pPr algn="ctr"/>
                      <a:r>
                        <a:rPr lang="en-US" sz="1200" kern="0">
                          <a:effectLst/>
                          <a:latin typeface="Microsoft YaHei" panose="020B0503020204020204" pitchFamily="34" charset="-122"/>
                          <a:ea typeface="Microsoft YaHei" panose="020B0503020204020204" pitchFamily="34" charset="-122"/>
                        </a:rPr>
                        <a:t>2014</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3732</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8267</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14089</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1.7</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2304798032"/>
                  </a:ext>
                </a:extLst>
              </a:tr>
              <a:tr h="275115">
                <a:tc>
                  <a:txBody>
                    <a:bodyPr/>
                    <a:lstStyle/>
                    <a:p>
                      <a:pPr algn="ctr"/>
                      <a:r>
                        <a:rPr lang="en-US" sz="1200" kern="0">
                          <a:effectLst/>
                          <a:latin typeface="Microsoft YaHei" panose="020B0503020204020204" pitchFamily="34" charset="-122"/>
                          <a:ea typeface="Microsoft YaHei" panose="020B0503020204020204" pitchFamily="34" charset="-122"/>
                        </a:rPr>
                        <a:t>2015</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3822</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8806</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15546</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1.77</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1046099303"/>
                  </a:ext>
                </a:extLst>
              </a:tr>
              <a:tr h="275115">
                <a:tc>
                  <a:txBody>
                    <a:bodyPr/>
                    <a:lstStyle/>
                    <a:p>
                      <a:pPr algn="ctr"/>
                      <a:r>
                        <a:rPr lang="en-US" sz="1200" kern="0">
                          <a:effectLst/>
                          <a:latin typeface="Microsoft YaHei" panose="020B0503020204020204" pitchFamily="34" charset="-122"/>
                          <a:ea typeface="Microsoft YaHei" panose="020B0503020204020204" pitchFamily="34" charset="-122"/>
                        </a:rPr>
                        <a:t>2016</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4155</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10082</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17922</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1.78</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808921372"/>
                  </a:ext>
                </a:extLst>
              </a:tr>
              <a:tr h="275115">
                <a:tc>
                  <a:txBody>
                    <a:bodyPr/>
                    <a:lstStyle/>
                    <a:p>
                      <a:pPr algn="ctr"/>
                      <a:r>
                        <a:rPr lang="en-US" sz="1200" kern="0">
                          <a:effectLst/>
                          <a:latin typeface="Microsoft YaHei" panose="020B0503020204020204" pitchFamily="34" charset="-122"/>
                          <a:ea typeface="Microsoft YaHei" panose="020B0503020204020204" pitchFamily="34" charset="-122"/>
                        </a:rPr>
                        <a:t>2017</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4139</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10156</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17273</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1.7</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2093748916"/>
                  </a:ext>
                </a:extLst>
              </a:tr>
              <a:tr h="275115">
                <a:tc>
                  <a:txBody>
                    <a:bodyPr/>
                    <a:lstStyle/>
                    <a:p>
                      <a:pPr algn="ctr"/>
                      <a:r>
                        <a:rPr lang="en-US" sz="1200" kern="0">
                          <a:effectLst/>
                          <a:latin typeface="Microsoft YaHei" panose="020B0503020204020204" pitchFamily="34" charset="-122"/>
                          <a:ea typeface="Microsoft YaHei" panose="020B0503020204020204" pitchFamily="34" charset="-122"/>
                        </a:rPr>
                        <a:t>2018</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4079</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10632</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17894</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1.68</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1777478141"/>
                  </a:ext>
                </a:extLst>
              </a:tr>
              <a:tr h="275115">
                <a:tc>
                  <a:txBody>
                    <a:bodyPr/>
                    <a:lstStyle/>
                    <a:p>
                      <a:pPr algn="ctr"/>
                      <a:r>
                        <a:rPr lang="en-US" sz="1200" kern="0">
                          <a:effectLst/>
                          <a:latin typeface="Microsoft YaHei" panose="020B0503020204020204" pitchFamily="34" charset="-122"/>
                          <a:ea typeface="Microsoft YaHei" panose="020B0503020204020204" pitchFamily="34" charset="-122"/>
                        </a:rPr>
                        <a:t>2019</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4205</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11034</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18917</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1.71</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3262000691"/>
                  </a:ext>
                </a:extLst>
              </a:tr>
              <a:tr h="275115">
                <a:tc>
                  <a:txBody>
                    <a:bodyPr/>
                    <a:lstStyle/>
                    <a:p>
                      <a:pPr algn="ctr"/>
                      <a:r>
                        <a:rPr lang="en-US" sz="1200" kern="0">
                          <a:effectLst/>
                          <a:latin typeface="Microsoft YaHei" panose="020B0503020204020204" pitchFamily="34" charset="-122"/>
                          <a:ea typeface="Microsoft YaHei" panose="020B0503020204020204" pitchFamily="34" charset="-122"/>
                        </a:rPr>
                        <a:t>2020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4470</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dirty="0">
                          <a:effectLst/>
                          <a:latin typeface="Microsoft YaHei" panose="020B0503020204020204" pitchFamily="34" charset="-122"/>
                          <a:ea typeface="Microsoft YaHei" panose="020B0503020204020204" pitchFamily="34" charset="-122"/>
                        </a:rPr>
                        <a:t>12270</a:t>
                      </a:r>
                      <a:endParaRPr lang="zh-CN" sz="1200" kern="100" dirty="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a:effectLst/>
                          <a:latin typeface="Microsoft YaHei" panose="020B0503020204020204" pitchFamily="34" charset="-122"/>
                          <a:ea typeface="Microsoft YaHei" panose="020B0503020204020204" pitchFamily="34" charset="-122"/>
                        </a:rPr>
                        <a:t>21215</a:t>
                      </a:r>
                      <a:endParaRPr lang="zh-CN" sz="12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200" kern="0" dirty="0">
                          <a:effectLst/>
                          <a:latin typeface="Microsoft YaHei" panose="020B0503020204020204" pitchFamily="34" charset="-122"/>
                          <a:ea typeface="Microsoft YaHei" panose="020B0503020204020204" pitchFamily="34" charset="-122"/>
                        </a:rPr>
                        <a:t>1.73</a:t>
                      </a:r>
                      <a:endParaRPr lang="zh-CN" sz="1200" kern="100" dirty="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615207474"/>
                  </a:ext>
                </a:extLst>
              </a:tr>
            </a:tbl>
          </a:graphicData>
        </a:graphic>
      </p:graphicFrame>
      <p:pic>
        <p:nvPicPr>
          <p:cNvPr id="5" name="图片 4">
            <a:extLst>
              <a:ext uri="{FF2B5EF4-FFF2-40B4-BE49-F238E27FC236}">
                <a16:creationId xmlns:a16="http://schemas.microsoft.com/office/drawing/2014/main" id="{5A4E016E-8327-CD45-BACD-8C728FD45D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6" name="文本框 5">
            <a:extLst>
              <a:ext uri="{FF2B5EF4-FFF2-40B4-BE49-F238E27FC236}">
                <a16:creationId xmlns:a16="http://schemas.microsoft.com/office/drawing/2014/main" id="{38D4120C-B149-454B-83B5-464E6D54D9CE}"/>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16</a:t>
            </a:r>
            <a:endParaRPr kumimoji="1" lang="zh-CN" altLang="en-US" sz="1400" dirty="0">
              <a:latin typeface="Microsoft YaHei" panose="020B0503020204020204" pitchFamily="34" charset="-122"/>
              <a:ea typeface="Microsoft YaHei" panose="020B0503020204020204" pitchFamily="34" charset="-122"/>
            </a:endParaRPr>
          </a:p>
        </p:txBody>
      </p:sp>
      <p:sp>
        <p:nvSpPr>
          <p:cNvPr id="8" name="文本框 7">
            <a:extLst>
              <a:ext uri="{FF2B5EF4-FFF2-40B4-BE49-F238E27FC236}">
                <a16:creationId xmlns:a16="http://schemas.microsoft.com/office/drawing/2014/main" id="{E4F352C1-9513-5249-9FD1-A8A3E744A1AD}"/>
              </a:ext>
            </a:extLst>
          </p:cNvPr>
          <p:cNvSpPr txBox="1"/>
          <p:nvPr/>
        </p:nvSpPr>
        <p:spPr>
          <a:xfrm>
            <a:off x="462768" y="5409589"/>
            <a:ext cx="8240400" cy="1156792"/>
          </a:xfrm>
          <a:prstGeom prst="rect">
            <a:avLst/>
          </a:prstGeom>
          <a:noFill/>
        </p:spPr>
        <p:txBody>
          <a:bodyPr wrap="square">
            <a:spAutoFit/>
          </a:bodyPr>
          <a:lstStyle/>
          <a:p>
            <a:pPr indent="342884">
              <a:lnSpc>
                <a:spcPct val="150000"/>
              </a:lnSpc>
            </a:pPr>
            <a:r>
              <a:rPr lang="zh-CN" altLang="en-US" sz="1600" dirty="0">
                <a:latin typeface="Microsoft YaHei" panose="020B0503020204020204" pitchFamily="34" charset="-122"/>
                <a:ea typeface="Microsoft YaHei" panose="020B0503020204020204" pitchFamily="34" charset="-122"/>
                <a:cs typeface="Times New Roman (正文 CS 字体)"/>
              </a:rPr>
              <a:t>进一步</a:t>
            </a:r>
            <a:r>
              <a:rPr lang="zh-CN" altLang="zh-CN" sz="1600" dirty="0">
                <a:latin typeface="Microsoft YaHei" panose="020B0503020204020204" pitchFamily="34" charset="-122"/>
                <a:ea typeface="Microsoft YaHei" panose="020B0503020204020204" pitchFamily="34" charset="-122"/>
                <a:cs typeface="Times New Roman (正文 CS 字体)"/>
              </a:rPr>
              <a:t>筛选了词频总数大于时间跨度的关键词</a:t>
            </a:r>
            <a:r>
              <a:rPr lang="zh-CN" altLang="en-US" sz="1600" dirty="0">
                <a:latin typeface="Microsoft YaHei" panose="020B0503020204020204" pitchFamily="34" charset="-122"/>
                <a:ea typeface="Microsoft YaHei" panose="020B0503020204020204" pitchFamily="34" charset="-122"/>
                <a:cs typeface="Times New Roman (正文 CS 字体)"/>
              </a:rPr>
              <a:t>，</a:t>
            </a:r>
            <a:r>
              <a:rPr lang="zh-CN" altLang="zh-CN" sz="1600" dirty="0">
                <a:latin typeface="Microsoft YaHei" panose="020B0503020204020204" pitchFamily="34" charset="-122"/>
                <a:ea typeface="Microsoft YaHei" panose="020B0503020204020204" pitchFamily="34" charset="-122"/>
                <a:cs typeface="Times New Roman (正文 CS 字体)"/>
              </a:rPr>
              <a:t>保留下来的在</a:t>
            </a:r>
            <a:r>
              <a:rPr lang="en-US" altLang="zh-CN" sz="1600" dirty="0">
                <a:latin typeface="Microsoft YaHei" panose="020B0503020204020204" pitchFamily="34" charset="-122"/>
                <a:ea typeface="Microsoft YaHei" panose="020B0503020204020204" pitchFamily="34" charset="-122"/>
                <a:cs typeface="Times New Roman (正文 CS 字体)"/>
              </a:rPr>
              <a:t>2011</a:t>
            </a:r>
            <a:r>
              <a:rPr lang="zh-CN" altLang="zh-CN" sz="1600" dirty="0">
                <a:latin typeface="Microsoft YaHei" panose="020B0503020204020204" pitchFamily="34" charset="-122"/>
                <a:ea typeface="Microsoft YaHei" panose="020B0503020204020204" pitchFamily="34" charset="-122"/>
                <a:cs typeface="Times New Roman (正文 CS 字体)"/>
              </a:rPr>
              <a:t>至</a:t>
            </a:r>
            <a:r>
              <a:rPr lang="en-US" altLang="zh-CN" sz="1600" dirty="0">
                <a:latin typeface="Microsoft YaHei" panose="020B0503020204020204" pitchFamily="34" charset="-122"/>
                <a:ea typeface="Microsoft YaHei" panose="020B0503020204020204" pitchFamily="34" charset="-122"/>
                <a:cs typeface="Times New Roman (正文 CS 字体)"/>
              </a:rPr>
              <a:t>2020</a:t>
            </a:r>
            <a:r>
              <a:rPr lang="zh-CN" altLang="zh-CN" sz="1600" dirty="0">
                <a:latin typeface="Microsoft YaHei" panose="020B0503020204020204" pitchFamily="34" charset="-122"/>
                <a:ea typeface="Microsoft YaHei" panose="020B0503020204020204" pitchFamily="34" charset="-122"/>
                <a:cs typeface="Times New Roman (正文 CS 字体)"/>
              </a:rPr>
              <a:t>年度共有</a:t>
            </a:r>
            <a:r>
              <a:rPr lang="en-US" altLang="zh-CN" sz="1600" dirty="0">
                <a:latin typeface="Microsoft YaHei" panose="020B0503020204020204" pitchFamily="34" charset="-122"/>
                <a:ea typeface="Microsoft YaHei" panose="020B0503020204020204" pitchFamily="34" charset="-122"/>
                <a:cs typeface="Times New Roman (正文 CS 字体)"/>
              </a:rPr>
              <a:t>10</a:t>
            </a:r>
            <a:r>
              <a:rPr lang="zh-CN" altLang="zh-CN" sz="1600" dirty="0">
                <a:latin typeface="Microsoft YaHei" panose="020B0503020204020204" pitchFamily="34" charset="-122"/>
                <a:ea typeface="Microsoft YaHei" panose="020B0503020204020204" pitchFamily="34" charset="-122"/>
                <a:cs typeface="Times New Roman (正文 CS 字体)"/>
              </a:rPr>
              <a:t>篇以上文章涉及的作者关键词共有</a:t>
            </a:r>
            <a:r>
              <a:rPr lang="en-US" altLang="zh-CN" sz="1600" b="1" dirty="0">
                <a:latin typeface="Microsoft YaHei" panose="020B0503020204020204" pitchFamily="34" charset="-122"/>
                <a:ea typeface="Microsoft YaHei" panose="020B0503020204020204" pitchFamily="34" charset="-122"/>
                <a:cs typeface="Times New Roman (正文 CS 字体)"/>
              </a:rPr>
              <a:t>1952</a:t>
            </a:r>
            <a:r>
              <a:rPr lang="zh-CN" altLang="zh-CN" sz="1600" dirty="0">
                <a:latin typeface="Microsoft YaHei" panose="020B0503020204020204" pitchFamily="34" charset="-122"/>
                <a:ea typeface="Microsoft YaHei" panose="020B0503020204020204" pitchFamily="34" charset="-122"/>
                <a:cs typeface="Times New Roman (正文 CS 字体)"/>
              </a:rPr>
              <a:t>个</a:t>
            </a:r>
            <a:r>
              <a:rPr lang="zh-CN" altLang="en-US" sz="1600" dirty="0">
                <a:latin typeface="Microsoft YaHei" panose="020B0503020204020204" pitchFamily="34" charset="-122"/>
                <a:ea typeface="Microsoft YaHei" panose="020B0503020204020204" pitchFamily="34" charset="-122"/>
                <a:cs typeface="Times New Roman (正文 CS 字体)"/>
              </a:rPr>
              <a:t>；</a:t>
            </a:r>
            <a:r>
              <a:rPr lang="zh-CN" altLang="zh-CN" sz="1600" dirty="0">
                <a:latin typeface="Microsoft YaHei" panose="020B0503020204020204" pitchFamily="34" charset="-122"/>
                <a:ea typeface="Microsoft YaHei" panose="020B0503020204020204" pitchFamily="34" charset="-122"/>
                <a:cs typeface="Times New Roman (正文 CS 字体)"/>
              </a:rPr>
              <a:t>根据就低原则，</a:t>
            </a:r>
            <a:r>
              <a:rPr lang="zh-CN" altLang="zh-CN" sz="1600" b="1" dirty="0">
                <a:latin typeface="Microsoft YaHei" panose="020B0503020204020204" pitchFamily="34" charset="-122"/>
                <a:ea typeface="Microsoft YaHei" panose="020B0503020204020204" pitchFamily="34" charset="-122"/>
                <a:cs typeface="Times New Roman (正文 CS 字体)"/>
              </a:rPr>
              <a:t>将λ设置为</a:t>
            </a:r>
            <a:r>
              <a:rPr lang="en-US" altLang="zh-CN" sz="1600" b="1" dirty="0">
                <a:latin typeface="Microsoft YaHei" panose="020B0503020204020204" pitchFamily="34" charset="-122"/>
                <a:ea typeface="Microsoft YaHei" panose="020B0503020204020204" pitchFamily="34" charset="-122"/>
                <a:cs typeface="Times New Roman (正文 CS 字体)"/>
              </a:rPr>
              <a:t>3</a:t>
            </a:r>
            <a:r>
              <a:rPr lang="zh-CN" altLang="zh-CN" sz="1600" b="1" dirty="0">
                <a:latin typeface="Microsoft YaHei" panose="020B0503020204020204" pitchFamily="34" charset="-122"/>
                <a:ea typeface="Microsoft YaHei" panose="020B0503020204020204" pitchFamily="34" charset="-122"/>
                <a:cs typeface="Times New Roman (正文 CS 字体)"/>
              </a:rPr>
              <a:t>，聚类数量</a:t>
            </a:r>
            <a:r>
              <a:rPr lang="en-US" altLang="zh-CN" sz="1600" b="1" dirty="0">
                <a:latin typeface="Microsoft YaHei" panose="020B0503020204020204" pitchFamily="34" charset="-122"/>
                <a:ea typeface="Microsoft YaHei" panose="020B0503020204020204" pitchFamily="34" charset="-122"/>
                <a:cs typeface="Times New Roman (正文 CS 字体)"/>
              </a:rPr>
              <a:t>k</a:t>
            </a:r>
            <a:r>
              <a:rPr lang="zh-CN" altLang="zh-CN" sz="1600" b="1" dirty="0">
                <a:latin typeface="Microsoft YaHei" panose="020B0503020204020204" pitchFamily="34" charset="-122"/>
                <a:ea typeface="Microsoft YaHei" panose="020B0503020204020204" pitchFamily="34" charset="-122"/>
                <a:cs typeface="Times New Roman (正文 CS 字体)"/>
              </a:rPr>
              <a:t>设置为</a:t>
            </a:r>
            <a:r>
              <a:rPr lang="en-US" altLang="zh-CN" sz="1600" b="1" dirty="0">
                <a:latin typeface="Microsoft YaHei" panose="020B0503020204020204" pitchFamily="34" charset="-122"/>
                <a:ea typeface="Microsoft YaHei" panose="020B0503020204020204" pitchFamily="34" charset="-122"/>
                <a:cs typeface="Times New Roman (正文 CS 字体)"/>
              </a:rPr>
              <a:t>5</a:t>
            </a:r>
            <a:r>
              <a:rPr lang="zh-CN" altLang="zh-CN" sz="1600" dirty="0">
                <a:latin typeface="Microsoft YaHei" panose="020B0503020204020204" pitchFamily="34" charset="-122"/>
                <a:ea typeface="Microsoft YaHei" panose="020B0503020204020204" pitchFamily="34" charset="-122"/>
                <a:cs typeface="Times New Roman (正文 CS 字体)"/>
              </a:rPr>
              <a:t>的谱聚类结果作为</a:t>
            </a:r>
            <a:r>
              <a:rPr lang="en-US" altLang="zh-CN" sz="1600" dirty="0">
                <a:latin typeface="Microsoft YaHei" panose="020B0503020204020204" pitchFamily="34" charset="-122"/>
                <a:ea typeface="Microsoft YaHei" panose="020B0503020204020204" pitchFamily="34" charset="-122"/>
                <a:cs typeface="Times New Roman (正文 CS 字体)"/>
              </a:rPr>
              <a:t>TTCM</a:t>
            </a:r>
            <a:r>
              <a:rPr lang="zh-CN" altLang="zh-CN" sz="1600" dirty="0">
                <a:latin typeface="Microsoft YaHei" panose="020B0503020204020204" pitchFamily="34" charset="-122"/>
                <a:ea typeface="Microsoft YaHei" panose="020B0503020204020204" pitchFamily="34" charset="-122"/>
                <a:cs typeface="Times New Roman (正文 CS 字体)"/>
              </a:rPr>
              <a:t>模型的最终结果</a:t>
            </a:r>
            <a:endParaRPr lang="en-US" altLang="zh-CN" sz="16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2368421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3600" dirty="0">
                <a:latin typeface="Microsoft YaHei" panose="020B0503020204020204" pitchFamily="34" charset="-122"/>
                <a:ea typeface="Microsoft YaHei" panose="020B0503020204020204" pitchFamily="34" charset="-122"/>
              </a:rPr>
              <a:t>词频时序变化趋势的识别结果 </a:t>
            </a:r>
          </a:p>
        </p:txBody>
      </p:sp>
      <p:pic>
        <p:nvPicPr>
          <p:cNvPr id="4" name="图片 3">
            <a:extLst>
              <a:ext uri="{FF2B5EF4-FFF2-40B4-BE49-F238E27FC236}">
                <a16:creationId xmlns:a16="http://schemas.microsoft.com/office/drawing/2014/main" id="{0A607A25-CFF4-F241-A517-272B44114F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531" y="1616352"/>
            <a:ext cx="5411669" cy="4062011"/>
          </a:xfrm>
          <a:prstGeom prst="rect">
            <a:avLst/>
          </a:prstGeom>
        </p:spPr>
      </p:pic>
      <p:sp>
        <p:nvSpPr>
          <p:cNvPr id="6" name="文本框 5">
            <a:extLst>
              <a:ext uri="{FF2B5EF4-FFF2-40B4-BE49-F238E27FC236}">
                <a16:creationId xmlns:a16="http://schemas.microsoft.com/office/drawing/2014/main" id="{8A35DFB4-570E-514C-BE26-904CFDF7DB7F}"/>
              </a:ext>
            </a:extLst>
          </p:cNvPr>
          <p:cNvSpPr txBox="1"/>
          <p:nvPr/>
        </p:nvSpPr>
        <p:spPr>
          <a:xfrm>
            <a:off x="1038021" y="5695948"/>
            <a:ext cx="4578179" cy="338554"/>
          </a:xfrm>
          <a:prstGeom prst="rect">
            <a:avLst/>
          </a:prstGeom>
          <a:noFill/>
        </p:spPr>
        <p:txBody>
          <a:bodyPr wrap="square">
            <a:spAutoFit/>
          </a:bodyPr>
          <a:lstStyle/>
          <a:p>
            <a:r>
              <a:rPr lang="zh-CN" altLang="zh-CN" sz="1600" b="1" dirty="0">
                <a:latin typeface="Microsoft YaHei" panose="020B0503020204020204" pitchFamily="34" charset="-122"/>
                <a:ea typeface="Microsoft YaHei" panose="020B0503020204020204" pitchFamily="34" charset="-122"/>
                <a:cs typeface="Times New Roman (正文 CS 字体)"/>
              </a:rPr>
              <a:t>词频时间序列呈爆发型变化趋势（新兴词）</a:t>
            </a:r>
            <a:r>
              <a:rPr lang="zh-CN" altLang="zh-CN" sz="1600" dirty="0">
                <a:latin typeface="Microsoft YaHei" panose="020B0503020204020204" pitchFamily="34" charset="-122"/>
                <a:ea typeface="Microsoft YaHei" panose="020B0503020204020204" pitchFamily="34" charset="-122"/>
              </a:rPr>
              <a:t> </a:t>
            </a:r>
            <a:endParaRPr lang="zh-CN" altLang="en-US" sz="1600" dirty="0">
              <a:latin typeface="Microsoft YaHei" panose="020B0503020204020204" pitchFamily="34" charset="-122"/>
              <a:ea typeface="Microsoft YaHei" panose="020B0503020204020204" pitchFamily="34" charset="-122"/>
            </a:endParaRPr>
          </a:p>
        </p:txBody>
      </p:sp>
      <p:sp>
        <p:nvSpPr>
          <p:cNvPr id="8" name="文本框 7">
            <a:extLst>
              <a:ext uri="{FF2B5EF4-FFF2-40B4-BE49-F238E27FC236}">
                <a16:creationId xmlns:a16="http://schemas.microsoft.com/office/drawing/2014/main" id="{C4330C62-7A4C-2B4B-8F29-BF225A91F17A}"/>
              </a:ext>
            </a:extLst>
          </p:cNvPr>
          <p:cNvSpPr txBox="1"/>
          <p:nvPr/>
        </p:nvSpPr>
        <p:spPr>
          <a:xfrm>
            <a:off x="5637899" y="2289099"/>
            <a:ext cx="3234329" cy="3003451"/>
          </a:xfrm>
          <a:prstGeom prst="rect">
            <a:avLst/>
          </a:prstGeom>
          <a:noFill/>
        </p:spPr>
        <p:txBody>
          <a:bodyPr wrap="square">
            <a:spAutoFit/>
          </a:bodyPr>
          <a:lstStyle/>
          <a:p>
            <a:pPr indent="342884"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第一类变化趋势可以归纳为</a:t>
            </a:r>
            <a:r>
              <a:rPr lang="zh-CN" altLang="zh-CN" sz="1600" b="1" kern="100" dirty="0">
                <a:latin typeface="Microsoft YaHei" panose="020B0503020204020204" pitchFamily="34" charset="-122"/>
                <a:ea typeface="Microsoft YaHei" panose="020B0503020204020204" pitchFamily="34" charset="-122"/>
                <a:cs typeface="Times New Roman (正文 CS 字体)"/>
              </a:rPr>
              <a:t>爆发型趋势</a:t>
            </a:r>
            <a:r>
              <a:rPr lang="zh-CN" altLang="zh-CN" sz="1600" kern="100" dirty="0">
                <a:latin typeface="Microsoft YaHei" panose="020B0503020204020204" pitchFamily="34" charset="-122"/>
                <a:ea typeface="Microsoft YaHei" panose="020B0503020204020204" pitchFamily="34" charset="-122"/>
                <a:cs typeface="Times New Roman (正文 CS 字体)"/>
              </a:rPr>
              <a:t>。该类词频时间序列变化的明显特点是，在整个时间跨度的前中期关键词都只具有着较低的词频分布，而在靠近后期的</a:t>
            </a:r>
            <a:r>
              <a:rPr lang="en-US" altLang="zh-CN" sz="1600" kern="100" dirty="0">
                <a:latin typeface="Microsoft YaHei" panose="020B0503020204020204" pitchFamily="34" charset="-122"/>
                <a:ea typeface="Microsoft YaHei" panose="020B0503020204020204" pitchFamily="34" charset="-122"/>
                <a:cs typeface="Times New Roman (正文 CS 字体)"/>
              </a:rPr>
              <a:t>3</a:t>
            </a:r>
            <a:r>
              <a:rPr lang="zh-CN" altLang="zh-CN" sz="1600" kern="100" dirty="0">
                <a:latin typeface="Microsoft YaHei" panose="020B0503020204020204" pitchFamily="34" charset="-122"/>
                <a:ea typeface="Microsoft YaHei" panose="020B0503020204020204" pitchFamily="34" charset="-122"/>
                <a:cs typeface="Times New Roman (正文 CS 字体)"/>
              </a:rPr>
              <a:t>年左右中，其词频变化呈现出了</a:t>
            </a:r>
            <a:r>
              <a:rPr lang="zh-CN" altLang="zh-CN" sz="1600" b="1" kern="100" dirty="0">
                <a:latin typeface="Microsoft YaHei" panose="020B0503020204020204" pitchFamily="34" charset="-122"/>
                <a:ea typeface="Microsoft YaHei" panose="020B0503020204020204" pitchFamily="34" charset="-122"/>
                <a:cs typeface="Times New Roman (正文 CS 字体)"/>
              </a:rPr>
              <a:t>急速上升</a:t>
            </a:r>
            <a:r>
              <a:rPr lang="zh-CN" altLang="zh-CN" sz="1600" kern="100" dirty="0">
                <a:latin typeface="Microsoft YaHei" panose="020B0503020204020204" pitchFamily="34" charset="-122"/>
                <a:ea typeface="Microsoft YaHei" panose="020B0503020204020204" pitchFamily="34" charset="-122"/>
                <a:cs typeface="Times New Roman (正文 CS 字体)"/>
              </a:rPr>
              <a:t>态势，被识别为该类趋势的关键词共有</a:t>
            </a:r>
            <a:r>
              <a:rPr lang="en-US" altLang="zh-CN" sz="1600" b="1" kern="100" dirty="0">
                <a:latin typeface="Microsoft YaHei" panose="020B0503020204020204" pitchFamily="34" charset="-122"/>
                <a:ea typeface="Microsoft YaHei" panose="020B0503020204020204" pitchFamily="34" charset="-122"/>
                <a:cs typeface="Times New Roman (正文 CS 字体)"/>
              </a:rPr>
              <a:t>30</a:t>
            </a:r>
            <a:r>
              <a:rPr lang="zh-CN" altLang="zh-CN" sz="1600" kern="100" dirty="0">
                <a:latin typeface="Microsoft YaHei" panose="020B0503020204020204" pitchFamily="34" charset="-122"/>
                <a:ea typeface="Microsoft YaHei" panose="020B0503020204020204" pitchFamily="34" charset="-122"/>
                <a:cs typeface="Times New Roman (正文 CS 字体)"/>
              </a:rPr>
              <a:t>个</a:t>
            </a:r>
          </a:p>
        </p:txBody>
      </p:sp>
      <p:pic>
        <p:nvPicPr>
          <p:cNvPr id="9" name="图片 8">
            <a:extLst>
              <a:ext uri="{FF2B5EF4-FFF2-40B4-BE49-F238E27FC236}">
                <a16:creationId xmlns:a16="http://schemas.microsoft.com/office/drawing/2014/main" id="{D4D0D11B-FE06-5849-81CD-E05BBF4133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11" name="文本框 10">
            <a:extLst>
              <a:ext uri="{FF2B5EF4-FFF2-40B4-BE49-F238E27FC236}">
                <a16:creationId xmlns:a16="http://schemas.microsoft.com/office/drawing/2014/main" id="{29280BA5-A9F3-484C-A675-425EAC009227}"/>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17</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5708087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3600" dirty="0">
                <a:latin typeface="Microsoft YaHei" panose="020B0503020204020204" pitchFamily="34" charset="-122"/>
                <a:ea typeface="Microsoft YaHei" panose="020B0503020204020204" pitchFamily="34" charset="-122"/>
              </a:rPr>
              <a:t>词频时序变化趋势的识别结果 </a:t>
            </a:r>
          </a:p>
        </p:txBody>
      </p:sp>
      <p:sp>
        <p:nvSpPr>
          <p:cNvPr id="6" name="文本框 5">
            <a:extLst>
              <a:ext uri="{FF2B5EF4-FFF2-40B4-BE49-F238E27FC236}">
                <a16:creationId xmlns:a16="http://schemas.microsoft.com/office/drawing/2014/main" id="{8A35DFB4-570E-514C-BE26-904CFDF7DB7F}"/>
              </a:ext>
            </a:extLst>
          </p:cNvPr>
          <p:cNvSpPr txBox="1"/>
          <p:nvPr/>
        </p:nvSpPr>
        <p:spPr>
          <a:xfrm>
            <a:off x="1038021" y="5695948"/>
            <a:ext cx="4578179" cy="338554"/>
          </a:xfrm>
          <a:prstGeom prst="rect">
            <a:avLst/>
          </a:prstGeom>
          <a:noFill/>
        </p:spPr>
        <p:txBody>
          <a:bodyPr wrap="square">
            <a:spAutoFit/>
          </a:bodyPr>
          <a:lstStyle/>
          <a:p>
            <a:r>
              <a:rPr lang="zh-CN" altLang="zh-CN" sz="1600" b="1" dirty="0">
                <a:latin typeface="Microsoft YaHei" panose="020B0503020204020204" pitchFamily="34" charset="-122"/>
                <a:ea typeface="Microsoft YaHei" panose="020B0503020204020204" pitchFamily="34" charset="-122"/>
                <a:cs typeface="Times New Roman (正文 CS 字体)"/>
              </a:rPr>
              <a:t>词频时间序列呈</a:t>
            </a:r>
            <a:r>
              <a:rPr lang="zh-CN" altLang="en-US" sz="1600" b="1" dirty="0">
                <a:latin typeface="Microsoft YaHei" panose="020B0503020204020204" pitchFamily="34" charset="-122"/>
                <a:ea typeface="Microsoft YaHei" panose="020B0503020204020204" pitchFamily="34" charset="-122"/>
                <a:cs typeface="Times New Roman (正文 CS 字体)"/>
              </a:rPr>
              <a:t>上升</a:t>
            </a:r>
            <a:r>
              <a:rPr lang="zh-CN" altLang="zh-CN" sz="1600" b="1" dirty="0">
                <a:latin typeface="Microsoft YaHei" panose="020B0503020204020204" pitchFamily="34" charset="-122"/>
                <a:ea typeface="Microsoft YaHei" panose="020B0503020204020204" pitchFamily="34" charset="-122"/>
                <a:cs typeface="Times New Roman (正文 CS 字体)"/>
              </a:rPr>
              <a:t>型变化趋势（</a:t>
            </a:r>
            <a:r>
              <a:rPr lang="zh-CN" altLang="en-US" sz="1600" b="1" dirty="0">
                <a:latin typeface="Microsoft YaHei" panose="020B0503020204020204" pitchFamily="34" charset="-122"/>
                <a:ea typeface="Microsoft YaHei" panose="020B0503020204020204" pitchFamily="34" charset="-122"/>
                <a:cs typeface="Times New Roman (正文 CS 字体)"/>
              </a:rPr>
              <a:t>热点</a:t>
            </a:r>
            <a:r>
              <a:rPr lang="zh-CN" altLang="zh-CN" sz="1600" b="1" dirty="0">
                <a:latin typeface="Microsoft YaHei" panose="020B0503020204020204" pitchFamily="34" charset="-122"/>
                <a:ea typeface="Microsoft YaHei" panose="020B0503020204020204" pitchFamily="34" charset="-122"/>
                <a:cs typeface="Times New Roman (正文 CS 字体)"/>
              </a:rPr>
              <a:t>词）</a:t>
            </a:r>
            <a:r>
              <a:rPr lang="zh-CN" altLang="zh-CN" sz="1600" dirty="0">
                <a:latin typeface="Microsoft YaHei" panose="020B0503020204020204" pitchFamily="34" charset="-122"/>
                <a:ea typeface="Microsoft YaHei" panose="020B0503020204020204" pitchFamily="34" charset="-122"/>
              </a:rPr>
              <a:t> </a:t>
            </a:r>
            <a:endParaRPr lang="zh-CN" altLang="en-US" sz="1600" dirty="0">
              <a:latin typeface="Microsoft YaHei" panose="020B0503020204020204" pitchFamily="34" charset="-122"/>
              <a:ea typeface="Microsoft YaHei" panose="020B0503020204020204" pitchFamily="34" charset="-122"/>
            </a:endParaRPr>
          </a:p>
        </p:txBody>
      </p:sp>
      <p:sp>
        <p:nvSpPr>
          <p:cNvPr id="8" name="文本框 7">
            <a:extLst>
              <a:ext uri="{FF2B5EF4-FFF2-40B4-BE49-F238E27FC236}">
                <a16:creationId xmlns:a16="http://schemas.microsoft.com/office/drawing/2014/main" id="{C4330C62-7A4C-2B4B-8F29-BF225A91F17A}"/>
              </a:ext>
            </a:extLst>
          </p:cNvPr>
          <p:cNvSpPr txBox="1"/>
          <p:nvPr/>
        </p:nvSpPr>
        <p:spPr>
          <a:xfrm>
            <a:off x="5642163" y="2427599"/>
            <a:ext cx="3234329" cy="2726452"/>
          </a:xfrm>
          <a:prstGeom prst="rect">
            <a:avLst/>
          </a:prstGeom>
          <a:noFill/>
        </p:spPr>
        <p:txBody>
          <a:bodyPr wrap="square">
            <a:spAutoFit/>
          </a:bodyPr>
          <a:lstStyle/>
          <a:p>
            <a:pPr indent="342884" algn="just">
              <a:lnSpc>
                <a:spcPct val="150000"/>
              </a:lnSpc>
            </a:pPr>
            <a:r>
              <a:rPr lang="zh-CN" altLang="en-US" sz="1600" kern="100" dirty="0">
                <a:latin typeface="Microsoft YaHei" panose="020B0503020204020204" pitchFamily="34" charset="-122"/>
                <a:ea typeface="Microsoft YaHei" panose="020B0503020204020204" pitchFamily="34" charset="-122"/>
                <a:cs typeface="Times New Roman (正文 CS 字体)"/>
              </a:rPr>
              <a:t>被识别出来的第二类变化趋势可以被归纳为</a:t>
            </a:r>
            <a:r>
              <a:rPr lang="zh-CN" altLang="en-US" sz="1600" b="1" kern="100" dirty="0">
                <a:latin typeface="Microsoft YaHei" panose="020B0503020204020204" pitchFamily="34" charset="-122"/>
                <a:ea typeface="Microsoft YaHei" panose="020B0503020204020204" pitchFamily="34" charset="-122"/>
                <a:cs typeface="Times New Roman (正文 CS 字体)"/>
              </a:rPr>
              <a:t>上升型趋势</a:t>
            </a:r>
            <a:r>
              <a:rPr lang="zh-CN" altLang="en-US" sz="1600" kern="100" dirty="0">
                <a:latin typeface="Microsoft YaHei" panose="020B0503020204020204" pitchFamily="34" charset="-122"/>
                <a:ea typeface="Microsoft YaHei" panose="020B0503020204020204" pitchFamily="34" charset="-122"/>
                <a:cs typeface="Times New Roman (正文 CS 字体)"/>
              </a:rPr>
              <a:t>。该类词频时间序列在整个时间跨度内的词频变化呈现出</a:t>
            </a:r>
            <a:r>
              <a:rPr lang="zh-CN" altLang="en-US" sz="1600" b="1" kern="100" dirty="0">
                <a:latin typeface="Microsoft YaHei" panose="020B0503020204020204" pitchFamily="34" charset="-122"/>
                <a:ea typeface="Microsoft YaHei" panose="020B0503020204020204" pitchFamily="34" charset="-122"/>
                <a:cs typeface="Times New Roman (正文 CS 字体)"/>
              </a:rPr>
              <a:t>波动上升</a:t>
            </a:r>
            <a:r>
              <a:rPr lang="zh-CN" altLang="en-US" sz="1600" kern="100" dirty="0">
                <a:latin typeface="Microsoft YaHei" panose="020B0503020204020204" pitchFamily="34" charset="-122"/>
                <a:ea typeface="Microsoft YaHei" panose="020B0503020204020204" pitchFamily="34" charset="-122"/>
                <a:cs typeface="Times New Roman (正文 CS 字体)"/>
              </a:rPr>
              <a:t>的总体态势，但在整个时间跨度内关键词的词频总数维持在</a:t>
            </a:r>
            <a:r>
              <a:rPr lang="zh-CN" altLang="en-US" sz="1600" b="1" kern="100" dirty="0">
                <a:latin typeface="Microsoft YaHei" panose="020B0503020204020204" pitchFamily="34" charset="-122"/>
                <a:ea typeface="Microsoft YaHei" panose="020B0503020204020204" pitchFamily="34" charset="-122"/>
                <a:cs typeface="Times New Roman (正文 CS 字体)"/>
              </a:rPr>
              <a:t>中低位</a:t>
            </a:r>
            <a:r>
              <a:rPr lang="zh-CN" altLang="en-US" sz="1600" kern="100" dirty="0">
                <a:latin typeface="Microsoft YaHei" panose="020B0503020204020204" pitchFamily="34" charset="-122"/>
                <a:ea typeface="Microsoft YaHei" panose="020B0503020204020204" pitchFamily="34" charset="-122"/>
                <a:cs typeface="Times New Roman (正文 CS 字体)"/>
              </a:rPr>
              <a:t>水平。在该类变化趋势中，共有关键词</a:t>
            </a:r>
            <a:r>
              <a:rPr lang="en-US" altLang="zh-CN" sz="1600" b="1" kern="100" dirty="0">
                <a:latin typeface="Microsoft YaHei" panose="020B0503020204020204" pitchFamily="34" charset="-122"/>
                <a:ea typeface="Microsoft YaHei" panose="020B0503020204020204" pitchFamily="34" charset="-122"/>
                <a:cs typeface="Times New Roman (正文 CS 字体)"/>
              </a:rPr>
              <a:t>177</a:t>
            </a:r>
            <a:r>
              <a:rPr lang="zh-CN" altLang="en-US" sz="1600" kern="100" dirty="0">
                <a:latin typeface="Microsoft YaHei" panose="020B0503020204020204" pitchFamily="34" charset="-122"/>
                <a:ea typeface="Microsoft YaHei" panose="020B0503020204020204" pitchFamily="34" charset="-122"/>
                <a:cs typeface="Times New Roman (正文 CS 字体)"/>
              </a:rPr>
              <a:t>个</a:t>
            </a:r>
            <a:endParaRPr lang="zh-CN" altLang="zh-CN" sz="1600" kern="100" dirty="0">
              <a:latin typeface="Microsoft YaHei" panose="020B0503020204020204" pitchFamily="34" charset="-122"/>
              <a:ea typeface="Microsoft YaHei" panose="020B0503020204020204" pitchFamily="34" charset="-122"/>
              <a:cs typeface="Times New Roman (正文 CS 字体)"/>
            </a:endParaRPr>
          </a:p>
        </p:txBody>
      </p:sp>
      <p:pic>
        <p:nvPicPr>
          <p:cNvPr id="9" name="图片 8">
            <a:extLst>
              <a:ext uri="{FF2B5EF4-FFF2-40B4-BE49-F238E27FC236}">
                <a16:creationId xmlns:a16="http://schemas.microsoft.com/office/drawing/2014/main" id="{0E748688-2552-544D-9CEE-B9F4EEB586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069" y="1655216"/>
            <a:ext cx="5395667" cy="4050000"/>
          </a:xfrm>
          <a:prstGeom prst="rect">
            <a:avLst/>
          </a:prstGeom>
        </p:spPr>
      </p:pic>
      <p:pic>
        <p:nvPicPr>
          <p:cNvPr id="10" name="图片 9">
            <a:extLst>
              <a:ext uri="{FF2B5EF4-FFF2-40B4-BE49-F238E27FC236}">
                <a16:creationId xmlns:a16="http://schemas.microsoft.com/office/drawing/2014/main" id="{B9321518-E409-1546-B9C4-F1E5224C82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11" name="文本框 10">
            <a:extLst>
              <a:ext uri="{FF2B5EF4-FFF2-40B4-BE49-F238E27FC236}">
                <a16:creationId xmlns:a16="http://schemas.microsoft.com/office/drawing/2014/main" id="{8884E8F1-D942-024F-B28F-28A1B62798F5}"/>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18</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2563474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3600" dirty="0">
                <a:latin typeface="Microsoft YaHei" panose="020B0503020204020204" pitchFamily="34" charset="-122"/>
                <a:ea typeface="Microsoft YaHei" panose="020B0503020204020204" pitchFamily="34" charset="-122"/>
              </a:rPr>
              <a:t>词频时序变化趋势的识别结果 </a:t>
            </a:r>
          </a:p>
        </p:txBody>
      </p:sp>
      <p:sp>
        <p:nvSpPr>
          <p:cNvPr id="6" name="文本框 5">
            <a:extLst>
              <a:ext uri="{FF2B5EF4-FFF2-40B4-BE49-F238E27FC236}">
                <a16:creationId xmlns:a16="http://schemas.microsoft.com/office/drawing/2014/main" id="{8A35DFB4-570E-514C-BE26-904CFDF7DB7F}"/>
              </a:ext>
            </a:extLst>
          </p:cNvPr>
          <p:cNvSpPr txBox="1"/>
          <p:nvPr/>
        </p:nvSpPr>
        <p:spPr>
          <a:xfrm>
            <a:off x="847102" y="5705216"/>
            <a:ext cx="4578179" cy="338554"/>
          </a:xfrm>
          <a:prstGeom prst="rect">
            <a:avLst/>
          </a:prstGeom>
          <a:noFill/>
        </p:spPr>
        <p:txBody>
          <a:bodyPr wrap="square">
            <a:spAutoFit/>
          </a:bodyPr>
          <a:lstStyle/>
          <a:p>
            <a:r>
              <a:rPr lang="zh-CN" altLang="zh-CN" sz="1600" b="1" dirty="0">
                <a:latin typeface="Microsoft YaHei" panose="020B0503020204020204" pitchFamily="34" charset="-122"/>
                <a:ea typeface="Microsoft YaHei" panose="020B0503020204020204" pitchFamily="34" charset="-122"/>
                <a:cs typeface="Times New Roman (正文 CS 字体)"/>
              </a:rPr>
              <a:t>词频时间序列呈</a:t>
            </a:r>
            <a:r>
              <a:rPr lang="zh-CN" altLang="en-US" sz="1600" b="1" dirty="0">
                <a:latin typeface="Microsoft YaHei" panose="020B0503020204020204" pitchFamily="34" charset="-122"/>
                <a:ea typeface="Microsoft YaHei" panose="020B0503020204020204" pitchFamily="34" charset="-122"/>
                <a:cs typeface="Times New Roman (正文 CS 字体)"/>
              </a:rPr>
              <a:t>高频波动</a:t>
            </a:r>
            <a:r>
              <a:rPr lang="zh-CN" altLang="zh-CN" sz="1600" b="1" dirty="0">
                <a:latin typeface="Microsoft YaHei" panose="020B0503020204020204" pitchFamily="34" charset="-122"/>
                <a:ea typeface="Microsoft YaHei" panose="020B0503020204020204" pitchFamily="34" charset="-122"/>
                <a:cs typeface="Times New Roman (正文 CS 字体)"/>
              </a:rPr>
              <a:t>型变化趋势（</a:t>
            </a:r>
            <a:r>
              <a:rPr lang="zh-CN" altLang="en-US" sz="1600" b="1" dirty="0">
                <a:latin typeface="Microsoft YaHei" panose="020B0503020204020204" pitchFamily="34" charset="-122"/>
                <a:ea typeface="Microsoft YaHei" panose="020B0503020204020204" pitchFamily="34" charset="-122"/>
                <a:cs typeface="Times New Roman (正文 CS 字体)"/>
              </a:rPr>
              <a:t>标签</a:t>
            </a:r>
            <a:r>
              <a:rPr lang="zh-CN" altLang="zh-CN" sz="1600" b="1" dirty="0">
                <a:latin typeface="Microsoft YaHei" panose="020B0503020204020204" pitchFamily="34" charset="-122"/>
                <a:ea typeface="Microsoft YaHei" panose="020B0503020204020204" pitchFamily="34" charset="-122"/>
                <a:cs typeface="Times New Roman (正文 CS 字体)"/>
              </a:rPr>
              <a:t>词）</a:t>
            </a:r>
            <a:r>
              <a:rPr lang="zh-CN" altLang="zh-CN" sz="1600" dirty="0">
                <a:latin typeface="Microsoft YaHei" panose="020B0503020204020204" pitchFamily="34" charset="-122"/>
                <a:ea typeface="Microsoft YaHei" panose="020B0503020204020204" pitchFamily="34" charset="-122"/>
              </a:rPr>
              <a:t> </a:t>
            </a:r>
            <a:endParaRPr lang="zh-CN" altLang="en-US" sz="1600" dirty="0">
              <a:latin typeface="Microsoft YaHei" panose="020B0503020204020204" pitchFamily="34" charset="-122"/>
              <a:ea typeface="Microsoft YaHei" panose="020B0503020204020204" pitchFamily="34" charset="-122"/>
            </a:endParaRPr>
          </a:p>
        </p:txBody>
      </p:sp>
      <p:sp>
        <p:nvSpPr>
          <p:cNvPr id="8" name="文本框 7">
            <a:extLst>
              <a:ext uri="{FF2B5EF4-FFF2-40B4-BE49-F238E27FC236}">
                <a16:creationId xmlns:a16="http://schemas.microsoft.com/office/drawing/2014/main" id="{C4330C62-7A4C-2B4B-8F29-BF225A91F17A}"/>
              </a:ext>
            </a:extLst>
          </p:cNvPr>
          <p:cNvSpPr txBox="1"/>
          <p:nvPr/>
        </p:nvSpPr>
        <p:spPr>
          <a:xfrm>
            <a:off x="5637899" y="2104433"/>
            <a:ext cx="3234329" cy="3372783"/>
          </a:xfrm>
          <a:prstGeom prst="rect">
            <a:avLst/>
          </a:prstGeom>
          <a:noFill/>
        </p:spPr>
        <p:txBody>
          <a:bodyPr wrap="square">
            <a:spAutoFit/>
          </a:bodyPr>
          <a:lstStyle/>
          <a:p>
            <a:pPr indent="342884" algn="just">
              <a:lnSpc>
                <a:spcPct val="150000"/>
              </a:lnSpc>
            </a:pPr>
            <a:r>
              <a:rPr lang="zh-CN" altLang="en-US" sz="1600" kern="100" dirty="0">
                <a:latin typeface="Microsoft YaHei" panose="020B0503020204020204" pitchFamily="34" charset="-122"/>
                <a:ea typeface="Microsoft YaHei" panose="020B0503020204020204" pitchFamily="34" charset="-122"/>
                <a:cs typeface="Times New Roman (正文 CS 字体)"/>
              </a:rPr>
              <a:t>在关键词词频时间序列变化趋势的识别结果中，第三类变化趋势可以归纳为</a:t>
            </a:r>
            <a:r>
              <a:rPr lang="zh-CN" altLang="en-US" sz="1600" b="1" kern="100" dirty="0">
                <a:latin typeface="Microsoft YaHei" panose="020B0503020204020204" pitchFamily="34" charset="-122"/>
                <a:ea typeface="Microsoft YaHei" panose="020B0503020204020204" pitchFamily="34" charset="-122"/>
                <a:cs typeface="Times New Roman (正文 CS 字体)"/>
              </a:rPr>
              <a:t>高频波动型趋势</a:t>
            </a:r>
            <a:r>
              <a:rPr lang="zh-CN" altLang="en-US" sz="1600" kern="100" dirty="0">
                <a:latin typeface="Microsoft YaHei" panose="020B0503020204020204" pitchFamily="34" charset="-122"/>
                <a:ea typeface="Microsoft YaHei" panose="020B0503020204020204" pitchFamily="34" charset="-122"/>
                <a:cs typeface="Times New Roman (正文 CS 字体)"/>
              </a:rPr>
              <a:t>。该类词频时间序列变化的明显特点是，在整个时间跨度内关键词的词频总数都维持在</a:t>
            </a:r>
            <a:r>
              <a:rPr lang="zh-CN" altLang="en-US" sz="1600" b="1" kern="100" dirty="0">
                <a:latin typeface="Microsoft YaHei" panose="020B0503020204020204" pitchFamily="34" charset="-122"/>
                <a:ea typeface="Microsoft YaHei" panose="020B0503020204020204" pitchFamily="34" charset="-122"/>
                <a:cs typeface="Times New Roman (正文 CS 字体)"/>
              </a:rPr>
              <a:t>较高位</a:t>
            </a:r>
            <a:r>
              <a:rPr lang="zh-CN" altLang="en-US" sz="1600" kern="100" dirty="0">
                <a:latin typeface="Microsoft YaHei" panose="020B0503020204020204" pitchFamily="34" charset="-122"/>
                <a:ea typeface="Microsoft YaHei" panose="020B0503020204020204" pitchFamily="34" charset="-122"/>
                <a:cs typeface="Times New Roman (正文 CS 字体)"/>
              </a:rPr>
              <a:t>的水平，同时，随着时间的推移词频会产生些许</a:t>
            </a:r>
            <a:r>
              <a:rPr lang="zh-CN" altLang="en-US" sz="1600" b="1" kern="100" dirty="0">
                <a:latin typeface="Microsoft YaHei" panose="020B0503020204020204" pitchFamily="34" charset="-122"/>
                <a:ea typeface="Microsoft YaHei" panose="020B0503020204020204" pitchFamily="34" charset="-122"/>
                <a:cs typeface="Times New Roman (正文 CS 字体)"/>
              </a:rPr>
              <a:t>波动变化</a:t>
            </a:r>
            <a:r>
              <a:rPr lang="zh-CN" altLang="en-US" sz="1600" kern="100" dirty="0">
                <a:latin typeface="Microsoft YaHei" panose="020B0503020204020204" pitchFamily="34" charset="-122"/>
                <a:ea typeface="Microsoft YaHei" panose="020B0503020204020204" pitchFamily="34" charset="-122"/>
                <a:cs typeface="Times New Roman (正文 CS 字体)"/>
              </a:rPr>
              <a:t>，被识别为该类趋势的关键词共有</a:t>
            </a:r>
            <a:r>
              <a:rPr lang="en-US" altLang="zh-CN" sz="1600" b="1" kern="100" dirty="0">
                <a:latin typeface="Microsoft YaHei" panose="020B0503020204020204" pitchFamily="34" charset="-122"/>
                <a:ea typeface="Microsoft YaHei" panose="020B0503020204020204" pitchFamily="34" charset="-122"/>
                <a:cs typeface="Times New Roman (正文 CS 字体)"/>
              </a:rPr>
              <a:t>30</a:t>
            </a:r>
            <a:r>
              <a:rPr lang="zh-CN" altLang="en-US" sz="1600" kern="100" dirty="0">
                <a:latin typeface="Microsoft YaHei" panose="020B0503020204020204" pitchFamily="34" charset="-122"/>
                <a:ea typeface="Microsoft YaHei" panose="020B0503020204020204" pitchFamily="34" charset="-122"/>
                <a:cs typeface="Times New Roman (正文 CS 字体)"/>
              </a:rPr>
              <a:t>个</a:t>
            </a:r>
            <a:endParaRPr lang="zh-CN" altLang="zh-CN" sz="1600" kern="100" dirty="0">
              <a:latin typeface="Microsoft YaHei" panose="020B0503020204020204" pitchFamily="34" charset="-122"/>
              <a:ea typeface="Microsoft YaHei" panose="020B0503020204020204" pitchFamily="34" charset="-122"/>
              <a:cs typeface="Times New Roman (正文 CS 字体)"/>
            </a:endParaRPr>
          </a:p>
        </p:txBody>
      </p:sp>
      <p:pic>
        <p:nvPicPr>
          <p:cNvPr id="9" name="图片 8">
            <a:extLst>
              <a:ext uri="{FF2B5EF4-FFF2-40B4-BE49-F238E27FC236}">
                <a16:creationId xmlns:a16="http://schemas.microsoft.com/office/drawing/2014/main" id="{D9464B41-FCA8-5449-B199-D305AB7A97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463" y="1655216"/>
            <a:ext cx="5395667" cy="4050000"/>
          </a:xfrm>
          <a:prstGeom prst="rect">
            <a:avLst/>
          </a:prstGeom>
        </p:spPr>
      </p:pic>
      <p:pic>
        <p:nvPicPr>
          <p:cNvPr id="10" name="图片 9">
            <a:extLst>
              <a:ext uri="{FF2B5EF4-FFF2-40B4-BE49-F238E27FC236}">
                <a16:creationId xmlns:a16="http://schemas.microsoft.com/office/drawing/2014/main" id="{30FB18E5-F69F-4A48-BE5C-A301C9A409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11" name="文本框 10">
            <a:extLst>
              <a:ext uri="{FF2B5EF4-FFF2-40B4-BE49-F238E27FC236}">
                <a16:creationId xmlns:a16="http://schemas.microsoft.com/office/drawing/2014/main" id="{F2C57FD8-328F-F943-A446-27889CE1B658}"/>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19</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4416110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6" descr="图片包含 天空, 户外, 建筑物, 日落&#10;&#10;描述已自动生成"/>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l="35069" r="35069"/>
          <a:stretch>
            <a:fillRect/>
          </a:stretch>
        </p:blipFill>
        <p:spPr/>
      </p:pic>
      <p:sp>
        <p:nvSpPr>
          <p:cNvPr id="8" name="文本框 7"/>
          <p:cNvSpPr txBox="1"/>
          <p:nvPr/>
        </p:nvSpPr>
        <p:spPr>
          <a:xfrm>
            <a:off x="4572003" y="2190695"/>
            <a:ext cx="2513555" cy="276999"/>
          </a:xfrm>
          <a:prstGeom prst="rect">
            <a:avLst/>
          </a:prstGeom>
          <a:noFill/>
        </p:spPr>
        <p:txBody>
          <a:bodyPr wrap="square" lIns="0" rtlCol="0">
            <a:spAutoFit/>
          </a:bodyPr>
          <a:lstStyle/>
          <a:p>
            <a:pPr algn="dist"/>
            <a:r>
              <a:rPr kumimoji="1" lang="en-US" altLang="zh-CN" sz="1200" dirty="0">
                <a:solidFill>
                  <a:schemeClr val="tx2"/>
                </a:solidFill>
                <a:latin typeface="Microsoft YaHei" panose="020B0503020204020204" pitchFamily="34" charset="-122"/>
                <a:ea typeface="Microsoft YaHei" panose="020B0503020204020204" pitchFamily="34" charset="-122"/>
              </a:rPr>
              <a:t>Background and overview</a:t>
            </a:r>
            <a:endParaRPr kumimoji="1" lang="zh-CN" altLang="en-US" sz="1200" dirty="0">
              <a:solidFill>
                <a:schemeClr val="tx2"/>
              </a:solidFill>
              <a:latin typeface="Microsoft YaHei" panose="020B0503020204020204" pitchFamily="34" charset="-122"/>
              <a:ea typeface="Microsoft YaHei" panose="020B0503020204020204" pitchFamily="34" charset="-122"/>
            </a:endParaRPr>
          </a:p>
        </p:txBody>
      </p:sp>
      <p:sp>
        <p:nvSpPr>
          <p:cNvPr id="9" name="文本框 8"/>
          <p:cNvSpPr txBox="1"/>
          <p:nvPr/>
        </p:nvSpPr>
        <p:spPr>
          <a:xfrm>
            <a:off x="4614206" y="3176467"/>
            <a:ext cx="2471349" cy="276999"/>
          </a:xfrm>
          <a:prstGeom prst="rect">
            <a:avLst/>
          </a:prstGeom>
          <a:noFill/>
        </p:spPr>
        <p:txBody>
          <a:bodyPr wrap="square" lIns="0" rtlCol="0">
            <a:spAutoFit/>
          </a:bodyPr>
          <a:lstStyle>
            <a:defPPr>
              <a:defRPr lang="zh-CN"/>
            </a:defPPr>
            <a:lvl1pPr algn="dist">
              <a:defRPr kumimoji="1" sz="1600">
                <a:solidFill>
                  <a:schemeClr val="tx2"/>
                </a:solidFill>
              </a:defRPr>
            </a:lvl1pPr>
          </a:lstStyle>
          <a:p>
            <a:r>
              <a:rPr lang="en-GB" altLang="zh-CN" sz="1200" dirty="0">
                <a:latin typeface="Microsoft YaHei" panose="020B0503020204020204" pitchFamily="34" charset="-122"/>
                <a:ea typeface="Microsoft YaHei" panose="020B0503020204020204" pitchFamily="34" charset="-122"/>
              </a:rPr>
              <a:t>Model</a:t>
            </a:r>
            <a:r>
              <a:rPr lang="en-US" altLang="zh-CN" sz="1200" dirty="0">
                <a:latin typeface="Microsoft YaHei" panose="020B0503020204020204" pitchFamily="34" charset="-122"/>
                <a:ea typeface="Microsoft YaHei" panose="020B0503020204020204" pitchFamily="34" charset="-122"/>
              </a:rPr>
              <a:t>s</a:t>
            </a:r>
            <a:r>
              <a:rPr lang="zh-CN" altLang="en-US" sz="1200" dirty="0">
                <a:latin typeface="Microsoft YaHei" panose="020B0503020204020204" pitchFamily="34" charset="-122"/>
                <a:ea typeface="Microsoft YaHei" panose="020B0503020204020204" pitchFamily="34" charset="-122"/>
              </a:rPr>
              <a:t> </a:t>
            </a:r>
            <a:r>
              <a:rPr lang="en-GB" altLang="zh-CN" sz="1200" dirty="0">
                <a:latin typeface="Microsoft YaHei" panose="020B0503020204020204" pitchFamily="34" charset="-122"/>
                <a:ea typeface="Microsoft YaHei" panose="020B0503020204020204" pitchFamily="34" charset="-122"/>
              </a:rPr>
              <a:t>and Methods</a:t>
            </a:r>
            <a:endParaRPr lang="zh-CN" altLang="en-US" sz="1200" dirty="0">
              <a:latin typeface="Microsoft YaHei" panose="020B0503020204020204" pitchFamily="34" charset="-122"/>
              <a:ea typeface="Microsoft YaHei" panose="020B0503020204020204" pitchFamily="34" charset="-122"/>
            </a:endParaRPr>
          </a:p>
        </p:txBody>
      </p:sp>
      <p:sp>
        <p:nvSpPr>
          <p:cNvPr id="10" name="文本框 9"/>
          <p:cNvSpPr txBox="1"/>
          <p:nvPr/>
        </p:nvSpPr>
        <p:spPr>
          <a:xfrm>
            <a:off x="4614207" y="4194581"/>
            <a:ext cx="3774883" cy="276999"/>
          </a:xfrm>
          <a:prstGeom prst="rect">
            <a:avLst/>
          </a:prstGeom>
          <a:noFill/>
        </p:spPr>
        <p:txBody>
          <a:bodyPr wrap="square" lIns="0" rtlCol="0">
            <a:spAutoFit/>
          </a:bodyPr>
          <a:lstStyle>
            <a:defPPr>
              <a:defRPr lang="zh-CN"/>
            </a:defPPr>
            <a:lvl1pPr algn="dist">
              <a:defRPr kumimoji="1" sz="1600">
                <a:solidFill>
                  <a:schemeClr val="tx2"/>
                </a:solidFill>
              </a:defRPr>
            </a:lvl1pPr>
          </a:lstStyle>
          <a:p>
            <a:r>
              <a:rPr lang="en-GB" altLang="zh-CN" sz="1200" dirty="0">
                <a:latin typeface="Microsoft YaHei" panose="020B0503020204020204" pitchFamily="34" charset="-122"/>
                <a:ea typeface="Microsoft YaHei" panose="020B0503020204020204" pitchFamily="34" charset="-122"/>
              </a:rPr>
              <a:t>Domain-oriented Analysis</a:t>
            </a:r>
            <a:r>
              <a:rPr lang="zh-CN" altLang="en-US" sz="1200" dirty="0">
                <a:latin typeface="Microsoft YaHei" panose="020B0503020204020204" pitchFamily="34" charset="-122"/>
                <a:ea typeface="Microsoft YaHei" panose="020B0503020204020204" pitchFamily="34" charset="-122"/>
              </a:rPr>
              <a:t> </a:t>
            </a:r>
            <a:r>
              <a:rPr lang="en-US" altLang="zh-CN" sz="1200" dirty="0">
                <a:latin typeface="Microsoft YaHei" panose="020B0503020204020204" pitchFamily="34" charset="-122"/>
                <a:ea typeface="Microsoft YaHei" panose="020B0503020204020204" pitchFamily="34" charset="-122"/>
              </a:rPr>
              <a:t>C</a:t>
            </a:r>
            <a:r>
              <a:rPr lang="en-GB" altLang="zh-CN" sz="1200" dirty="0" err="1">
                <a:latin typeface="Microsoft YaHei" panose="020B0503020204020204" pitchFamily="34" charset="-122"/>
                <a:ea typeface="Microsoft YaHei" panose="020B0503020204020204" pitchFamily="34" charset="-122"/>
              </a:rPr>
              <a:t>ase</a:t>
            </a:r>
            <a:r>
              <a:rPr lang="en-GB" altLang="zh-CN" sz="1200" dirty="0">
                <a:latin typeface="Microsoft YaHei" panose="020B0503020204020204" pitchFamily="34" charset="-122"/>
                <a:ea typeface="Microsoft YaHei" panose="020B0503020204020204" pitchFamily="34" charset="-122"/>
              </a:rPr>
              <a:t> </a:t>
            </a:r>
            <a:endParaRPr lang="zh-CN" altLang="en-US" sz="1200" dirty="0">
              <a:latin typeface="Microsoft YaHei" panose="020B0503020204020204" pitchFamily="34" charset="-122"/>
              <a:ea typeface="Microsoft YaHei" panose="020B0503020204020204" pitchFamily="34" charset="-122"/>
            </a:endParaRPr>
          </a:p>
        </p:txBody>
      </p:sp>
      <p:sp>
        <p:nvSpPr>
          <p:cNvPr id="11" name="文本框 10"/>
          <p:cNvSpPr txBox="1"/>
          <p:nvPr/>
        </p:nvSpPr>
        <p:spPr>
          <a:xfrm>
            <a:off x="4614205" y="5203912"/>
            <a:ext cx="2471348" cy="276999"/>
          </a:xfrm>
          <a:prstGeom prst="rect">
            <a:avLst/>
          </a:prstGeom>
          <a:noFill/>
        </p:spPr>
        <p:txBody>
          <a:bodyPr wrap="square" lIns="0" rtlCol="0">
            <a:spAutoFit/>
          </a:bodyPr>
          <a:lstStyle>
            <a:defPPr>
              <a:defRPr lang="zh-CN"/>
            </a:defPPr>
            <a:lvl1pPr algn="dist">
              <a:defRPr kumimoji="1" sz="1600">
                <a:solidFill>
                  <a:schemeClr val="tx2"/>
                </a:solidFill>
              </a:defRPr>
            </a:lvl1pPr>
          </a:lstStyle>
          <a:p>
            <a:r>
              <a:rPr lang="en-GB" altLang="zh-CN" sz="1200" dirty="0">
                <a:latin typeface="Microsoft YaHei" panose="020B0503020204020204" pitchFamily="34" charset="-122"/>
                <a:ea typeface="Microsoft YaHei" panose="020B0503020204020204" pitchFamily="34" charset="-122"/>
              </a:rPr>
              <a:t>Conclusion and Outlook</a:t>
            </a:r>
            <a:endParaRPr lang="zh-CN" altLang="en-US" sz="1200" dirty="0">
              <a:latin typeface="Microsoft YaHei" panose="020B0503020204020204" pitchFamily="34" charset="-122"/>
              <a:ea typeface="Microsoft YaHei" panose="020B0503020204020204" pitchFamily="34" charset="-122"/>
            </a:endParaRPr>
          </a:p>
        </p:txBody>
      </p:sp>
      <p:sp>
        <p:nvSpPr>
          <p:cNvPr id="12" name="文本框 11"/>
          <p:cNvSpPr txBox="1"/>
          <p:nvPr/>
        </p:nvSpPr>
        <p:spPr>
          <a:xfrm>
            <a:off x="3791029" y="1749446"/>
            <a:ext cx="729687" cy="461665"/>
          </a:xfrm>
          <a:prstGeom prst="rect">
            <a:avLst/>
          </a:prstGeom>
          <a:noFill/>
        </p:spPr>
        <p:txBody>
          <a:bodyPr wrap="none" tIns="0" bIns="0" rtlCol="0" anchor="b" anchorCtr="0">
            <a:spAutoFit/>
          </a:bodyPr>
          <a:lstStyle/>
          <a:p>
            <a:r>
              <a:rPr kumimoji="1" lang="en-US" altLang="zh-CN" sz="3000" dirty="0">
                <a:solidFill>
                  <a:schemeClr val="tx1">
                    <a:lumMod val="75000"/>
                    <a:lumOff val="25000"/>
                  </a:schemeClr>
                </a:solidFill>
                <a:latin typeface="Microsoft YaHei" panose="020B0503020204020204" pitchFamily="34" charset="-122"/>
                <a:ea typeface="Microsoft YaHei" panose="020B0503020204020204" pitchFamily="34" charset="-122"/>
              </a:rPr>
              <a:t>01.</a:t>
            </a:r>
            <a:endParaRPr kumimoji="1" lang="zh-CN" altLang="en-US" sz="30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13" name="文本占位符 27"/>
          <p:cNvSpPr txBox="1"/>
          <p:nvPr/>
        </p:nvSpPr>
        <p:spPr>
          <a:xfrm>
            <a:off x="4572000" y="1648920"/>
            <a:ext cx="3969544" cy="531019"/>
          </a:xfrm>
          <a:prstGeom prst="rect">
            <a:avLst/>
          </a:prstGeom>
        </p:spPr>
        <p:txBody>
          <a:bodyPr lIns="0" rIns="0" bIns="0" anchor="b" anchorCtr="0">
            <a:noAutofit/>
          </a:bodyPr>
          <a:lstStyle>
            <a:lvl1pPr marL="0" indent="0" algn="l" defTabSz="914400" rtl="0" eaLnBrk="1" latinLnBrk="0" hangingPunct="1">
              <a:lnSpc>
                <a:spcPct val="90000"/>
              </a:lnSpc>
              <a:spcBef>
                <a:spcPts val="1000"/>
              </a:spcBef>
              <a:buFont typeface="Arial" panose="020B0604020202090204" pitchFamily="34" charset="0"/>
              <a:buNone/>
              <a:defRPr sz="3600" b="1"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9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r>
              <a:rPr kumimoji="1" lang="zh-CN" altLang="en-US" sz="2700" dirty="0">
                <a:latin typeface="Microsoft YaHei" panose="020B0503020204020204" pitchFamily="34" charset="-122"/>
                <a:ea typeface="Microsoft YaHei" panose="020B0503020204020204" pitchFamily="34" charset="-122"/>
              </a:rPr>
              <a:t>研究概述</a:t>
            </a:r>
          </a:p>
        </p:txBody>
      </p:sp>
      <p:cxnSp>
        <p:nvCxnSpPr>
          <p:cNvPr id="14" name="直线连接符 13"/>
          <p:cNvCxnSpPr/>
          <p:nvPr/>
        </p:nvCxnSpPr>
        <p:spPr>
          <a:xfrm>
            <a:off x="3791032" y="2179937"/>
            <a:ext cx="4750514"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3791029" y="2751389"/>
            <a:ext cx="729687" cy="461665"/>
          </a:xfrm>
          <a:prstGeom prst="rect">
            <a:avLst/>
          </a:prstGeom>
          <a:noFill/>
        </p:spPr>
        <p:txBody>
          <a:bodyPr wrap="none" tIns="0" bIns="0" rtlCol="0" anchor="b" anchorCtr="0">
            <a:spAutoFit/>
          </a:bodyPr>
          <a:lstStyle/>
          <a:p>
            <a:r>
              <a:rPr kumimoji="1" lang="en-US" altLang="zh-CN" sz="3000" dirty="0">
                <a:solidFill>
                  <a:schemeClr val="tx1">
                    <a:lumMod val="75000"/>
                    <a:lumOff val="25000"/>
                  </a:schemeClr>
                </a:solidFill>
                <a:latin typeface="Microsoft YaHei" panose="020B0503020204020204" pitchFamily="34" charset="-122"/>
                <a:ea typeface="Microsoft YaHei" panose="020B0503020204020204" pitchFamily="34" charset="-122"/>
              </a:rPr>
              <a:t>02.</a:t>
            </a:r>
            <a:endParaRPr kumimoji="1" lang="zh-CN" altLang="en-US" sz="30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16" name="文本占位符 27"/>
          <p:cNvSpPr txBox="1"/>
          <p:nvPr/>
        </p:nvSpPr>
        <p:spPr>
          <a:xfrm>
            <a:off x="4572000" y="2650863"/>
            <a:ext cx="3969544" cy="531019"/>
          </a:xfrm>
          <a:prstGeom prst="rect">
            <a:avLst/>
          </a:prstGeom>
        </p:spPr>
        <p:txBody>
          <a:bodyPr lIns="0" rIns="0" bIns="0" anchor="b" anchorCtr="0">
            <a:noAutofit/>
          </a:bodyPr>
          <a:lstStyle>
            <a:lvl1pPr marL="0" indent="0" algn="l" defTabSz="914400" rtl="0" eaLnBrk="1" latinLnBrk="0" hangingPunct="1">
              <a:lnSpc>
                <a:spcPct val="90000"/>
              </a:lnSpc>
              <a:spcBef>
                <a:spcPts val="1000"/>
              </a:spcBef>
              <a:buFont typeface="Arial" panose="020B0604020202090204" pitchFamily="34" charset="0"/>
              <a:buNone/>
              <a:defRPr sz="3600" b="1"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9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r>
              <a:rPr kumimoji="1" lang="zh-CN" altLang="en-US" sz="2700" dirty="0">
                <a:latin typeface="Microsoft YaHei" panose="020B0503020204020204" pitchFamily="34" charset="-122"/>
                <a:ea typeface="Microsoft YaHei" panose="020B0503020204020204" pitchFamily="34" charset="-122"/>
              </a:rPr>
              <a:t>模型与方法</a:t>
            </a:r>
          </a:p>
        </p:txBody>
      </p:sp>
      <p:cxnSp>
        <p:nvCxnSpPr>
          <p:cNvPr id="17" name="直线连接符 16"/>
          <p:cNvCxnSpPr/>
          <p:nvPr/>
        </p:nvCxnSpPr>
        <p:spPr>
          <a:xfrm>
            <a:off x="3791032" y="3181880"/>
            <a:ext cx="4750514"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3791029" y="3753332"/>
            <a:ext cx="729687" cy="461665"/>
          </a:xfrm>
          <a:prstGeom prst="rect">
            <a:avLst/>
          </a:prstGeom>
          <a:noFill/>
        </p:spPr>
        <p:txBody>
          <a:bodyPr wrap="none" tIns="0" bIns="0" rtlCol="0" anchor="b" anchorCtr="0">
            <a:spAutoFit/>
          </a:bodyPr>
          <a:lstStyle/>
          <a:p>
            <a:r>
              <a:rPr kumimoji="1" lang="en-US" altLang="zh-CN" sz="3000" dirty="0">
                <a:solidFill>
                  <a:schemeClr val="tx1">
                    <a:lumMod val="75000"/>
                    <a:lumOff val="25000"/>
                  </a:schemeClr>
                </a:solidFill>
                <a:latin typeface="Microsoft YaHei" panose="020B0503020204020204" pitchFamily="34" charset="-122"/>
                <a:ea typeface="Microsoft YaHei" panose="020B0503020204020204" pitchFamily="34" charset="-122"/>
              </a:rPr>
              <a:t>03.</a:t>
            </a:r>
            <a:endParaRPr kumimoji="1" lang="zh-CN" altLang="en-US" sz="30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19" name="文本占位符 27"/>
          <p:cNvSpPr txBox="1"/>
          <p:nvPr/>
        </p:nvSpPr>
        <p:spPr>
          <a:xfrm>
            <a:off x="4572000" y="3652806"/>
            <a:ext cx="3969544" cy="531019"/>
          </a:xfrm>
          <a:prstGeom prst="rect">
            <a:avLst/>
          </a:prstGeom>
        </p:spPr>
        <p:txBody>
          <a:bodyPr lIns="0" rIns="0" bIns="0" anchor="b" anchorCtr="0">
            <a:noAutofit/>
          </a:bodyPr>
          <a:lstStyle>
            <a:lvl1pPr marL="0" indent="0" algn="l" defTabSz="914400" rtl="0" eaLnBrk="1" latinLnBrk="0" hangingPunct="1">
              <a:lnSpc>
                <a:spcPct val="90000"/>
              </a:lnSpc>
              <a:spcBef>
                <a:spcPts val="1000"/>
              </a:spcBef>
              <a:buFont typeface="Arial" panose="020B0604020202090204" pitchFamily="34" charset="0"/>
              <a:buNone/>
              <a:defRPr sz="3600" b="1"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9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r>
              <a:rPr kumimoji="1" lang="zh-CN" altLang="en-US" sz="2700" dirty="0">
                <a:latin typeface="Microsoft YaHei" panose="020B0503020204020204" pitchFamily="34" charset="-122"/>
                <a:ea typeface="Microsoft YaHei" panose="020B0503020204020204" pitchFamily="34" charset="-122"/>
              </a:rPr>
              <a:t>领域分析实例</a:t>
            </a:r>
          </a:p>
        </p:txBody>
      </p:sp>
      <p:cxnSp>
        <p:nvCxnSpPr>
          <p:cNvPr id="20" name="直线连接符 19"/>
          <p:cNvCxnSpPr/>
          <p:nvPr/>
        </p:nvCxnSpPr>
        <p:spPr>
          <a:xfrm>
            <a:off x="3791032" y="4183823"/>
            <a:ext cx="4750514"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3791029" y="4755275"/>
            <a:ext cx="729687" cy="461665"/>
          </a:xfrm>
          <a:prstGeom prst="rect">
            <a:avLst/>
          </a:prstGeom>
          <a:noFill/>
        </p:spPr>
        <p:txBody>
          <a:bodyPr wrap="none" tIns="0" bIns="0" rtlCol="0" anchor="b" anchorCtr="0">
            <a:spAutoFit/>
          </a:bodyPr>
          <a:lstStyle/>
          <a:p>
            <a:r>
              <a:rPr kumimoji="1" lang="en-US" altLang="zh-CN" sz="3000" dirty="0">
                <a:solidFill>
                  <a:schemeClr val="tx1">
                    <a:lumMod val="75000"/>
                    <a:lumOff val="25000"/>
                  </a:schemeClr>
                </a:solidFill>
                <a:latin typeface="Microsoft YaHei" panose="020B0503020204020204" pitchFamily="34" charset="-122"/>
                <a:ea typeface="Microsoft YaHei" panose="020B0503020204020204" pitchFamily="34" charset="-122"/>
              </a:rPr>
              <a:t>04.</a:t>
            </a:r>
            <a:endParaRPr kumimoji="1" lang="zh-CN" altLang="en-US" sz="30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22" name="文本占位符 27"/>
          <p:cNvSpPr txBox="1"/>
          <p:nvPr/>
        </p:nvSpPr>
        <p:spPr>
          <a:xfrm>
            <a:off x="4572000" y="4654749"/>
            <a:ext cx="3969544" cy="531019"/>
          </a:xfrm>
          <a:prstGeom prst="rect">
            <a:avLst/>
          </a:prstGeom>
        </p:spPr>
        <p:txBody>
          <a:bodyPr lIns="0" rIns="0" bIns="0" anchor="b" anchorCtr="0">
            <a:noAutofit/>
          </a:bodyPr>
          <a:lstStyle>
            <a:lvl1pPr marL="0" indent="0" algn="l" defTabSz="914400" rtl="0" eaLnBrk="1" latinLnBrk="0" hangingPunct="1">
              <a:lnSpc>
                <a:spcPct val="90000"/>
              </a:lnSpc>
              <a:spcBef>
                <a:spcPts val="1000"/>
              </a:spcBef>
              <a:buFont typeface="Arial" panose="020B0604020202090204" pitchFamily="34" charset="0"/>
              <a:buNone/>
              <a:defRPr sz="3600" b="1" kern="1200">
                <a:solidFill>
                  <a:schemeClr val="accent2"/>
                </a:solidFill>
                <a:latin typeface="+mn-lt"/>
                <a:ea typeface="+mn-ea"/>
                <a:cs typeface="+mn-cs"/>
              </a:defRPr>
            </a:lvl1pPr>
            <a:lvl2pPr marL="457200" indent="0" algn="l" defTabSz="914400" rtl="0" eaLnBrk="1" latinLnBrk="0" hangingPunct="1">
              <a:lnSpc>
                <a:spcPct val="90000"/>
              </a:lnSpc>
              <a:spcBef>
                <a:spcPts val="500"/>
              </a:spcBef>
              <a:buFont typeface="Arial" panose="020B060402020209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r>
              <a:rPr kumimoji="1" lang="zh-CN" altLang="en-US" sz="2700" dirty="0">
                <a:latin typeface="Microsoft YaHei" panose="020B0503020204020204" pitchFamily="34" charset="-122"/>
                <a:ea typeface="Microsoft YaHei" panose="020B0503020204020204" pitchFamily="34" charset="-122"/>
              </a:rPr>
              <a:t>总结与展望</a:t>
            </a:r>
          </a:p>
        </p:txBody>
      </p:sp>
      <p:cxnSp>
        <p:nvCxnSpPr>
          <p:cNvPr id="23" name="直线连接符 22"/>
          <p:cNvCxnSpPr/>
          <p:nvPr/>
        </p:nvCxnSpPr>
        <p:spPr>
          <a:xfrm>
            <a:off x="3791032" y="5185766"/>
            <a:ext cx="4750514"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文本框 2">
            <a:extLst>
              <a:ext uri="{FF2B5EF4-FFF2-40B4-BE49-F238E27FC236}">
                <a16:creationId xmlns:a16="http://schemas.microsoft.com/office/drawing/2014/main" id="{702462E4-0139-DA49-9FB8-9DC6FAD48479}"/>
              </a:ext>
            </a:extLst>
          </p:cNvPr>
          <p:cNvSpPr txBox="1"/>
          <p:nvPr/>
        </p:nvSpPr>
        <p:spPr>
          <a:xfrm>
            <a:off x="8581764" y="6410739"/>
            <a:ext cx="290464"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2</a:t>
            </a:r>
            <a:endParaRPr kumimoji="1" lang="zh-CN" altLang="en-US" sz="1400" dirty="0">
              <a:latin typeface="Microsoft YaHei" panose="020B0503020204020204" pitchFamily="34" charset="-122"/>
              <a:ea typeface="Microsoft YaHei" panose="020B0503020204020204" pitchFamily="3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3600" dirty="0">
                <a:latin typeface="Microsoft YaHei" panose="020B0503020204020204" pitchFamily="34" charset="-122"/>
                <a:ea typeface="Microsoft YaHei" panose="020B0503020204020204" pitchFamily="34" charset="-122"/>
              </a:rPr>
              <a:t>词频时序变化趋势的识别结果 </a:t>
            </a:r>
          </a:p>
        </p:txBody>
      </p:sp>
      <p:sp>
        <p:nvSpPr>
          <p:cNvPr id="6" name="文本框 5">
            <a:extLst>
              <a:ext uri="{FF2B5EF4-FFF2-40B4-BE49-F238E27FC236}">
                <a16:creationId xmlns:a16="http://schemas.microsoft.com/office/drawing/2014/main" id="{8A35DFB4-570E-514C-BE26-904CFDF7DB7F}"/>
              </a:ext>
            </a:extLst>
          </p:cNvPr>
          <p:cNvSpPr txBox="1"/>
          <p:nvPr/>
        </p:nvSpPr>
        <p:spPr>
          <a:xfrm>
            <a:off x="897344" y="5705216"/>
            <a:ext cx="4578179" cy="338554"/>
          </a:xfrm>
          <a:prstGeom prst="rect">
            <a:avLst/>
          </a:prstGeom>
          <a:noFill/>
        </p:spPr>
        <p:txBody>
          <a:bodyPr wrap="square">
            <a:spAutoFit/>
          </a:bodyPr>
          <a:lstStyle/>
          <a:p>
            <a:r>
              <a:rPr lang="zh-CN" altLang="zh-CN" sz="1600" b="1" dirty="0">
                <a:latin typeface="Microsoft YaHei" panose="020B0503020204020204" pitchFamily="34" charset="-122"/>
                <a:ea typeface="Microsoft YaHei" panose="020B0503020204020204" pitchFamily="34" charset="-122"/>
                <a:cs typeface="Times New Roman (正文 CS 字体)"/>
              </a:rPr>
              <a:t>词频时间序列呈</a:t>
            </a:r>
            <a:r>
              <a:rPr lang="zh-CN" altLang="en-US" sz="1600" b="1" dirty="0">
                <a:latin typeface="Microsoft YaHei" panose="020B0503020204020204" pitchFamily="34" charset="-122"/>
                <a:ea typeface="Microsoft YaHei" panose="020B0503020204020204" pitchFamily="34" charset="-122"/>
                <a:cs typeface="Times New Roman (正文 CS 字体)"/>
              </a:rPr>
              <a:t>下降</a:t>
            </a:r>
            <a:r>
              <a:rPr lang="zh-CN" altLang="zh-CN" sz="1600" b="1" dirty="0">
                <a:latin typeface="Microsoft YaHei" panose="020B0503020204020204" pitchFamily="34" charset="-122"/>
                <a:ea typeface="Microsoft YaHei" panose="020B0503020204020204" pitchFamily="34" charset="-122"/>
                <a:cs typeface="Times New Roman (正文 CS 字体)"/>
              </a:rPr>
              <a:t>型变化趋势（</a:t>
            </a:r>
            <a:r>
              <a:rPr lang="zh-CN" altLang="en-US" sz="1600" b="1" dirty="0">
                <a:latin typeface="Microsoft YaHei" panose="020B0503020204020204" pitchFamily="34" charset="-122"/>
                <a:ea typeface="Microsoft YaHei" panose="020B0503020204020204" pitchFamily="34" charset="-122"/>
                <a:cs typeface="Times New Roman (正文 CS 字体)"/>
              </a:rPr>
              <a:t>淡出</a:t>
            </a:r>
            <a:r>
              <a:rPr lang="zh-CN" altLang="zh-CN" sz="1600" b="1" dirty="0">
                <a:latin typeface="Microsoft YaHei" panose="020B0503020204020204" pitchFamily="34" charset="-122"/>
                <a:ea typeface="Microsoft YaHei" panose="020B0503020204020204" pitchFamily="34" charset="-122"/>
                <a:cs typeface="Times New Roman (正文 CS 字体)"/>
              </a:rPr>
              <a:t>词）</a:t>
            </a:r>
            <a:r>
              <a:rPr lang="zh-CN" altLang="zh-CN" sz="1600" dirty="0">
                <a:latin typeface="Microsoft YaHei" panose="020B0503020204020204" pitchFamily="34" charset="-122"/>
                <a:ea typeface="Microsoft YaHei" panose="020B0503020204020204" pitchFamily="34" charset="-122"/>
              </a:rPr>
              <a:t> </a:t>
            </a:r>
            <a:endParaRPr lang="zh-CN" altLang="en-US" sz="1600" dirty="0">
              <a:latin typeface="Microsoft YaHei" panose="020B0503020204020204" pitchFamily="34" charset="-122"/>
              <a:ea typeface="Microsoft YaHei" panose="020B0503020204020204" pitchFamily="34" charset="-122"/>
            </a:endParaRPr>
          </a:p>
        </p:txBody>
      </p:sp>
      <p:sp>
        <p:nvSpPr>
          <p:cNvPr id="8" name="文本框 7">
            <a:extLst>
              <a:ext uri="{FF2B5EF4-FFF2-40B4-BE49-F238E27FC236}">
                <a16:creationId xmlns:a16="http://schemas.microsoft.com/office/drawing/2014/main" id="{C4330C62-7A4C-2B4B-8F29-BF225A91F17A}"/>
              </a:ext>
            </a:extLst>
          </p:cNvPr>
          <p:cNvSpPr txBox="1"/>
          <p:nvPr/>
        </p:nvSpPr>
        <p:spPr>
          <a:xfrm>
            <a:off x="5616201" y="2439055"/>
            <a:ext cx="3234329" cy="2634119"/>
          </a:xfrm>
          <a:prstGeom prst="rect">
            <a:avLst/>
          </a:prstGeom>
          <a:noFill/>
        </p:spPr>
        <p:txBody>
          <a:bodyPr wrap="square">
            <a:spAutoFit/>
          </a:bodyPr>
          <a:lstStyle/>
          <a:p>
            <a:pPr indent="342884" algn="just">
              <a:lnSpc>
                <a:spcPct val="150000"/>
              </a:lnSpc>
            </a:pPr>
            <a:r>
              <a:rPr lang="zh-CN" altLang="zh-CN" sz="1600" dirty="0">
                <a:latin typeface="Microsoft YaHei" panose="020B0503020204020204" pitchFamily="34" charset="-122"/>
                <a:ea typeface="Microsoft YaHei" panose="020B0503020204020204" pitchFamily="34" charset="-122"/>
                <a:cs typeface="Times New Roman (正文 CS 字体)"/>
              </a:rPr>
              <a:t>被识别出来的第四类变化趋势可以被归纳为</a:t>
            </a:r>
            <a:r>
              <a:rPr lang="zh-CN" altLang="zh-CN" sz="1600" b="1" dirty="0">
                <a:latin typeface="Microsoft YaHei" panose="020B0503020204020204" pitchFamily="34" charset="-122"/>
                <a:ea typeface="Microsoft YaHei" panose="020B0503020204020204" pitchFamily="34" charset="-122"/>
                <a:cs typeface="Times New Roman (正文 CS 字体)"/>
              </a:rPr>
              <a:t>下降型趋势</a:t>
            </a:r>
            <a:r>
              <a:rPr lang="zh-CN" altLang="zh-CN" sz="1600" dirty="0">
                <a:latin typeface="Microsoft YaHei" panose="020B0503020204020204" pitchFamily="34" charset="-122"/>
                <a:ea typeface="Microsoft YaHei" panose="020B0503020204020204" pitchFamily="34" charset="-122"/>
                <a:cs typeface="Times New Roman (正文 CS 字体)"/>
              </a:rPr>
              <a:t>。该类词频时间序列在整个时间跨度内的词频变化呈现出</a:t>
            </a:r>
            <a:r>
              <a:rPr lang="zh-CN" altLang="zh-CN" sz="1600" b="1" dirty="0">
                <a:latin typeface="Microsoft YaHei" panose="020B0503020204020204" pitchFamily="34" charset="-122"/>
                <a:ea typeface="Microsoft YaHei" panose="020B0503020204020204" pitchFamily="34" charset="-122"/>
                <a:cs typeface="Times New Roman (正文 CS 字体)"/>
              </a:rPr>
              <a:t>波动下降</a:t>
            </a:r>
            <a:r>
              <a:rPr lang="zh-CN" altLang="zh-CN" sz="1600" dirty="0">
                <a:latin typeface="Microsoft YaHei" panose="020B0503020204020204" pitchFamily="34" charset="-122"/>
                <a:ea typeface="Microsoft YaHei" panose="020B0503020204020204" pitchFamily="34" charset="-122"/>
                <a:cs typeface="Times New Roman (正文 CS 字体)"/>
              </a:rPr>
              <a:t>的总体态势，但它们在整个时间跨度内关键词的词频总数维持在</a:t>
            </a:r>
            <a:r>
              <a:rPr lang="zh-CN" altLang="zh-CN" sz="1600" b="1" dirty="0">
                <a:latin typeface="Microsoft YaHei" panose="020B0503020204020204" pitchFamily="34" charset="-122"/>
                <a:ea typeface="Microsoft YaHei" panose="020B0503020204020204" pitchFamily="34" charset="-122"/>
                <a:cs typeface="Times New Roman (正文 CS 字体)"/>
              </a:rPr>
              <a:t>中低位</a:t>
            </a:r>
            <a:r>
              <a:rPr lang="zh-CN" altLang="zh-CN" sz="1600" dirty="0">
                <a:latin typeface="Microsoft YaHei" panose="020B0503020204020204" pitchFamily="34" charset="-122"/>
                <a:ea typeface="Microsoft YaHei" panose="020B0503020204020204" pitchFamily="34" charset="-122"/>
                <a:cs typeface="Times New Roman (正文 CS 字体)"/>
              </a:rPr>
              <a:t>水平。在该类变化趋势中，共有关键词</a:t>
            </a:r>
            <a:r>
              <a:rPr lang="en-US" altLang="zh-CN" sz="1600" b="1" dirty="0">
                <a:latin typeface="Microsoft YaHei" panose="020B0503020204020204" pitchFamily="34" charset="-122"/>
                <a:ea typeface="Microsoft YaHei" panose="020B0503020204020204" pitchFamily="34" charset="-122"/>
                <a:cs typeface="Times New Roman (正文 CS 字体)"/>
              </a:rPr>
              <a:t>69</a:t>
            </a:r>
            <a:r>
              <a:rPr lang="zh-CN" altLang="zh-CN" sz="1600" dirty="0">
                <a:latin typeface="Microsoft YaHei" panose="020B0503020204020204" pitchFamily="34" charset="-122"/>
                <a:ea typeface="Microsoft YaHei" panose="020B0503020204020204" pitchFamily="34" charset="-122"/>
                <a:cs typeface="Times New Roman (正文 CS 字体)"/>
              </a:rPr>
              <a:t>个</a:t>
            </a:r>
            <a:r>
              <a:rPr lang="zh-CN" altLang="zh-CN" sz="1600" dirty="0">
                <a:latin typeface="Microsoft YaHei" panose="020B0503020204020204" pitchFamily="34" charset="-122"/>
                <a:ea typeface="Microsoft YaHei" panose="020B0503020204020204" pitchFamily="34" charset="-122"/>
              </a:rPr>
              <a:t> </a:t>
            </a:r>
            <a:endParaRPr lang="zh-CN" altLang="zh-CN" sz="1600" kern="100" dirty="0">
              <a:latin typeface="Microsoft YaHei" panose="020B0503020204020204" pitchFamily="34" charset="-122"/>
              <a:ea typeface="Microsoft YaHei" panose="020B0503020204020204" pitchFamily="34" charset="-122"/>
              <a:cs typeface="Times New Roman (正文 CS 字体)"/>
            </a:endParaRPr>
          </a:p>
        </p:txBody>
      </p:sp>
      <p:pic>
        <p:nvPicPr>
          <p:cNvPr id="9" name="图片 8">
            <a:extLst>
              <a:ext uri="{FF2B5EF4-FFF2-40B4-BE49-F238E27FC236}">
                <a16:creationId xmlns:a16="http://schemas.microsoft.com/office/drawing/2014/main" id="{6C733D16-A631-0B43-B993-06F4AAE908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998" y="1635120"/>
            <a:ext cx="5395667" cy="4050000"/>
          </a:xfrm>
          <a:prstGeom prst="rect">
            <a:avLst/>
          </a:prstGeom>
        </p:spPr>
      </p:pic>
      <p:pic>
        <p:nvPicPr>
          <p:cNvPr id="10" name="图片 9">
            <a:extLst>
              <a:ext uri="{FF2B5EF4-FFF2-40B4-BE49-F238E27FC236}">
                <a16:creationId xmlns:a16="http://schemas.microsoft.com/office/drawing/2014/main" id="{F0A5830E-BB87-CB4D-B068-1985DF45A3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11" name="文本框 10">
            <a:extLst>
              <a:ext uri="{FF2B5EF4-FFF2-40B4-BE49-F238E27FC236}">
                <a16:creationId xmlns:a16="http://schemas.microsoft.com/office/drawing/2014/main" id="{B347BD84-4514-204D-9B90-807DEBEF5F7C}"/>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20</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1938334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3600" dirty="0">
                <a:latin typeface="Microsoft YaHei" panose="020B0503020204020204" pitchFamily="34" charset="-122"/>
                <a:ea typeface="Microsoft YaHei" panose="020B0503020204020204" pitchFamily="34" charset="-122"/>
              </a:rPr>
              <a:t>词频时序变化趋势的识别结果 </a:t>
            </a:r>
          </a:p>
        </p:txBody>
      </p:sp>
      <p:sp>
        <p:nvSpPr>
          <p:cNvPr id="5" name="文本框 4">
            <a:extLst>
              <a:ext uri="{FF2B5EF4-FFF2-40B4-BE49-F238E27FC236}">
                <a16:creationId xmlns:a16="http://schemas.microsoft.com/office/drawing/2014/main" id="{08B1C4EA-19B1-C044-98B6-5AA6C43341A9}"/>
              </a:ext>
            </a:extLst>
          </p:cNvPr>
          <p:cNvSpPr txBox="1"/>
          <p:nvPr/>
        </p:nvSpPr>
        <p:spPr>
          <a:xfrm>
            <a:off x="765298" y="1127440"/>
            <a:ext cx="7702529" cy="1895455"/>
          </a:xfrm>
          <a:prstGeom prst="rect">
            <a:avLst/>
          </a:prstGeom>
          <a:noFill/>
        </p:spPr>
        <p:txBody>
          <a:bodyPr wrap="square">
            <a:spAutoFit/>
          </a:bodyPr>
          <a:lstStyle/>
          <a:p>
            <a:pPr indent="342884"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已有研究表明，在学科领域知识发现时，</a:t>
            </a:r>
            <a:r>
              <a:rPr lang="zh-CN" altLang="zh-CN" sz="1600" b="1" kern="100" dirty="0">
                <a:latin typeface="Microsoft YaHei" panose="020B0503020204020204" pitchFamily="34" charset="-122"/>
                <a:ea typeface="Microsoft YaHei" panose="020B0503020204020204" pitchFamily="34" charset="-122"/>
                <a:cs typeface="Times New Roman (正文 CS 字体)"/>
              </a:rPr>
              <a:t>词频相同的关键词并不是意味着具有同等重要的地位</a:t>
            </a:r>
            <a:r>
              <a:rPr lang="zh-CN" altLang="zh-CN" sz="1600" kern="100" dirty="0">
                <a:latin typeface="Microsoft YaHei" panose="020B0503020204020204" pitchFamily="34" charset="-122"/>
                <a:ea typeface="Microsoft YaHei" panose="020B0503020204020204" pitchFamily="34" charset="-122"/>
                <a:cs typeface="Times New Roman (正文 CS 字体)"/>
              </a:rPr>
              <a:t>，特别是在学科领域前沿探测时，同频的关键词越新越能体现研究的前沿和趋势。为了减少时间因素的影响，本研究将时间要素纳入考虑，利用</a:t>
            </a:r>
            <a:r>
              <a:rPr lang="en-US" altLang="zh-CN" sz="1600" kern="100" dirty="0">
                <a:latin typeface="Microsoft YaHei" panose="020B0503020204020204" pitchFamily="34" charset="-122"/>
                <a:ea typeface="Microsoft YaHei" panose="020B0503020204020204" pitchFamily="34" charset="-122"/>
                <a:cs typeface="Times New Roman (正文 CS 字体)"/>
              </a:rPr>
              <a:t>TTCM</a:t>
            </a:r>
            <a:r>
              <a:rPr lang="zh-CN" altLang="zh-CN" sz="1600" kern="100" dirty="0">
                <a:latin typeface="Microsoft YaHei" panose="020B0503020204020204" pitchFamily="34" charset="-122"/>
                <a:ea typeface="Microsoft YaHei" panose="020B0503020204020204" pitchFamily="34" charset="-122"/>
                <a:cs typeface="Times New Roman (正文 CS 字体)"/>
              </a:rPr>
              <a:t>模型对时间加权后的关键词词频时间序列进行趋势分析，时间加权的关键词词频计算方法如</a:t>
            </a:r>
            <a:r>
              <a:rPr lang="zh-CN" altLang="en-US" sz="1600" kern="100" dirty="0">
                <a:latin typeface="Microsoft YaHei" panose="020B0503020204020204" pitchFamily="34" charset="-122"/>
                <a:ea typeface="Microsoft YaHei" panose="020B0503020204020204" pitchFamily="34" charset="-122"/>
                <a:cs typeface="Times New Roman (正文 CS 字体)"/>
              </a:rPr>
              <a:t>下</a:t>
            </a:r>
            <a:r>
              <a:rPr lang="zh-CN" altLang="zh-CN" sz="1600" kern="100" dirty="0">
                <a:latin typeface="Microsoft YaHei" panose="020B0503020204020204" pitchFamily="34" charset="-122"/>
                <a:ea typeface="Microsoft YaHei" panose="020B0503020204020204" pitchFamily="34" charset="-122"/>
                <a:cs typeface="Times New Roman (正文 CS 字体)"/>
              </a:rPr>
              <a:t>所示</a:t>
            </a:r>
          </a:p>
        </p:txBody>
      </p:sp>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575BBAFD-76A0-5441-929E-E1DC14DC0888}"/>
                  </a:ext>
                </a:extLst>
              </p:cNvPr>
              <p:cNvSpPr txBox="1"/>
              <p:nvPr/>
            </p:nvSpPr>
            <p:spPr>
              <a:xfrm>
                <a:off x="1885539" y="2909052"/>
                <a:ext cx="5462046" cy="72186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𝐶</m:t>
                          </m:r>
                        </m:e>
                        <m:sub>
                          <m:r>
                            <a:rPr lang="zh-CN" altLang="en-US" sz="1600" i="1">
                              <a:latin typeface="Cambria Math" panose="02040503050406030204" pitchFamily="18" charset="0"/>
                            </a:rPr>
                            <m:t>𝑡</m:t>
                          </m:r>
                        </m:sub>
                      </m:sSub>
                      <m:d>
                        <m:dPr>
                          <m:ctrlPr>
                            <a:rPr lang="zh-CN" altLang="en-US" sz="1600" i="1">
                              <a:solidFill>
                                <a:srgbClr val="836967"/>
                              </a:solidFill>
                              <a:latin typeface="Cambria Math" panose="02040503050406030204" pitchFamily="18" charset="0"/>
                            </a:rPr>
                          </m:ctrlPr>
                        </m:dPr>
                        <m:e>
                          <m:r>
                            <a:rPr lang="zh-CN" altLang="en-US" sz="1600" i="1">
                              <a:latin typeface="Cambria Math" panose="02040503050406030204" pitchFamily="18" charset="0"/>
                            </a:rPr>
                            <m:t>𝑖</m:t>
                          </m:r>
                          <m:r>
                            <a:rPr lang="zh-CN" altLang="en-US" sz="1600">
                              <a:latin typeface="Cambria Math" panose="02040503050406030204" pitchFamily="18" charset="0"/>
                            </a:rPr>
                            <m:t>,</m:t>
                          </m:r>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𝑗</m:t>
                              </m:r>
                            </m:e>
                            <m:sub>
                              <m:r>
                                <a:rPr lang="zh-CN" altLang="en-US" sz="1600" i="1">
                                  <a:latin typeface="Cambria Math" panose="02040503050406030204" pitchFamily="18" charset="0"/>
                                </a:rPr>
                                <m:t>𝑛</m:t>
                              </m:r>
                            </m:sub>
                          </m:sSub>
                        </m:e>
                      </m:d>
                      <m:r>
                        <a:rPr lang="zh-CN" altLang="en-US" sz="1600">
                          <a:latin typeface="Cambria Math" panose="02040503050406030204" pitchFamily="18" charset="0"/>
                        </a:rPr>
                        <m:t>=</m:t>
                      </m:r>
                      <m:sSup>
                        <m:sSupPr>
                          <m:ctrlPr>
                            <a:rPr lang="zh-CN" altLang="en-US" sz="1600" i="1">
                              <a:solidFill>
                                <a:srgbClr val="836967"/>
                              </a:solidFill>
                              <a:latin typeface="Cambria Math" panose="02040503050406030204" pitchFamily="18" charset="0"/>
                            </a:rPr>
                          </m:ctrlPr>
                        </m:sSupPr>
                        <m:e>
                          <m:r>
                            <a:rPr lang="zh-CN" altLang="en-US" sz="1600" i="1">
                              <a:latin typeface="Cambria Math" panose="02040503050406030204" pitchFamily="18" charset="0"/>
                            </a:rPr>
                            <m:t>𝑒</m:t>
                          </m:r>
                        </m:e>
                        <m:sup>
                          <m:r>
                            <a:rPr lang="zh-CN" altLang="en-US" sz="1600">
                              <a:latin typeface="Cambria Math" panose="02040503050406030204" pitchFamily="18" charset="0"/>
                            </a:rPr>
                            <m:t>−</m:t>
                          </m:r>
                          <m:r>
                            <a:rPr lang="zh-CN" altLang="en-US" sz="1600" i="1">
                              <a:latin typeface="Cambria Math" panose="02040503050406030204" pitchFamily="18" charset="0"/>
                            </a:rPr>
                            <m:t>𝑎</m:t>
                          </m:r>
                          <m:d>
                            <m:dPr>
                              <m:ctrlPr>
                                <a:rPr lang="zh-CN" altLang="en-US" sz="1600" i="1">
                                  <a:latin typeface="Cambria Math" panose="02040503050406030204" pitchFamily="18" charset="0"/>
                                </a:rPr>
                              </m:ctrlPr>
                            </m:dPr>
                            <m:e>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𝑗</m:t>
                                  </m:r>
                                </m:e>
                                <m:sub>
                                  <m:r>
                                    <a:rPr lang="zh-CN" altLang="en-US" sz="1600" i="1">
                                      <a:latin typeface="Cambria Math" panose="02040503050406030204" pitchFamily="18" charset="0"/>
                                    </a:rPr>
                                    <m:t>𝑛</m:t>
                                  </m:r>
                                </m:sub>
                              </m:sSub>
                              <m:r>
                                <a:rPr lang="zh-CN" altLang="en-US" sz="1600">
                                  <a:latin typeface="Cambria Math" panose="02040503050406030204" pitchFamily="18" charset="0"/>
                                </a:rPr>
                                <m:t>−</m:t>
                              </m:r>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𝑗</m:t>
                                  </m:r>
                                </m:e>
                                <m:sub>
                                  <m:r>
                                    <a:rPr lang="zh-CN" altLang="en-US" sz="1600" i="1">
                                      <a:latin typeface="Cambria Math" panose="02040503050406030204" pitchFamily="18" charset="0"/>
                                    </a:rPr>
                                    <m:t>𝑜</m:t>
                                  </m:r>
                                </m:sub>
                              </m:sSub>
                              <m:r>
                                <a:rPr lang="zh-CN" altLang="en-US" sz="1600">
                                  <a:latin typeface="Cambria Math" panose="02040503050406030204" pitchFamily="18" charset="0"/>
                                </a:rPr>
                                <m:t>+1</m:t>
                              </m:r>
                            </m:e>
                          </m:d>
                        </m:sup>
                      </m:sSup>
                      <m:r>
                        <a:rPr lang="zh-CN" altLang="en-US" sz="1600">
                          <a:latin typeface="Cambria Math" panose="02040503050406030204" pitchFamily="18" charset="0"/>
                        </a:rPr>
                        <m:t>∗</m:t>
                      </m:r>
                      <m:d>
                        <m:dPr>
                          <m:ctrlPr>
                            <a:rPr lang="zh-CN" altLang="en-US" sz="1600" i="1">
                              <a:latin typeface="Cambria Math" panose="02040503050406030204" pitchFamily="18" charset="0"/>
                            </a:rPr>
                          </m:ctrlPr>
                        </m:dPr>
                        <m:e>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𝐶</m:t>
                              </m:r>
                            </m:e>
                            <m:sub>
                              <m:r>
                                <a:rPr lang="zh-CN" altLang="en-US" sz="1600" i="1">
                                  <a:latin typeface="Cambria Math" panose="02040503050406030204" pitchFamily="18" charset="0"/>
                                </a:rPr>
                                <m:t>𝑎</m:t>
                              </m:r>
                            </m:sub>
                          </m:sSub>
                          <m:d>
                            <m:dPr>
                              <m:sepChr m:val=","/>
                              <m:ctrlPr>
                                <a:rPr lang="zh-CN" altLang="en-US" sz="1600" i="1">
                                  <a:latin typeface="Cambria Math" panose="02040503050406030204" pitchFamily="18" charset="0"/>
                                </a:rPr>
                              </m:ctrlPr>
                            </m:dPr>
                            <m:e>
                              <m:r>
                                <a:rPr lang="zh-CN" altLang="en-US" sz="1600" i="1">
                                  <a:latin typeface="Cambria Math" panose="02040503050406030204" pitchFamily="18" charset="0"/>
                                </a:rPr>
                                <m:t>𝑖</m:t>
                              </m:r>
                            </m:e>
                            <m:e>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𝑗</m:t>
                                  </m:r>
                                </m:e>
                                <m:sub>
                                  <m:r>
                                    <a:rPr lang="zh-CN" altLang="en-US" sz="1600" i="1">
                                      <a:latin typeface="Cambria Math" panose="02040503050406030204" pitchFamily="18" charset="0"/>
                                    </a:rPr>
                                    <m:t>𝑛</m:t>
                                  </m:r>
                                </m:sub>
                              </m:sSub>
                            </m:e>
                          </m:d>
                          <m:r>
                            <a:rPr lang="zh-CN" altLang="en-US" sz="1600">
                              <a:latin typeface="Cambria Math" panose="02040503050406030204" pitchFamily="18" charset="0"/>
                            </a:rPr>
                            <m:t>∗</m:t>
                          </m:r>
                          <m:f>
                            <m:fPr>
                              <m:ctrlPr>
                                <a:rPr lang="zh-CN" altLang="en-US" sz="1600" i="1">
                                  <a:solidFill>
                                    <a:srgbClr val="836967"/>
                                  </a:solidFill>
                                  <a:latin typeface="Cambria Math" panose="02040503050406030204" pitchFamily="18" charset="0"/>
                                </a:rPr>
                              </m:ctrlPr>
                            </m:fPr>
                            <m:num>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𝐶</m:t>
                                  </m:r>
                                </m:e>
                                <m:sub>
                                  <m:r>
                                    <a:rPr lang="zh-CN" altLang="en-US" sz="1600" i="1">
                                      <a:latin typeface="Cambria Math" panose="02040503050406030204" pitchFamily="18" charset="0"/>
                                    </a:rPr>
                                    <m:t>𝑎</m:t>
                                  </m:r>
                                </m:sub>
                              </m:sSub>
                              <m:d>
                                <m:dPr>
                                  <m:sepChr m:val=","/>
                                  <m:ctrlPr>
                                    <a:rPr lang="zh-CN" altLang="en-US" sz="1600" i="1">
                                      <a:latin typeface="Cambria Math" panose="02040503050406030204" pitchFamily="18" charset="0"/>
                                    </a:rPr>
                                  </m:ctrlPr>
                                </m:dPr>
                                <m:e>
                                  <m:r>
                                    <a:rPr lang="zh-CN" altLang="en-US" sz="1600" i="1">
                                      <a:latin typeface="Cambria Math" panose="02040503050406030204" pitchFamily="18" charset="0"/>
                                    </a:rPr>
                                    <m:t>𝑖</m:t>
                                  </m:r>
                                </m:e>
                                <m:e>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𝑗</m:t>
                                      </m:r>
                                    </m:e>
                                    <m:sub>
                                      <m:r>
                                        <a:rPr lang="zh-CN" altLang="en-US" sz="1600" i="1">
                                          <a:latin typeface="Cambria Math" panose="02040503050406030204" pitchFamily="18" charset="0"/>
                                        </a:rPr>
                                        <m:t>𝑛</m:t>
                                      </m:r>
                                    </m:sub>
                                  </m:sSub>
                                </m:e>
                              </m:d>
                            </m:num>
                            <m:den>
                              <m:nary>
                                <m:naryPr>
                                  <m:chr m:val="∑"/>
                                  <m:limLoc m:val="subSup"/>
                                  <m:ctrlPr>
                                    <a:rPr lang="zh-CN" altLang="en-US" sz="1600" i="1">
                                      <a:latin typeface="Cambria Math" panose="02040503050406030204" pitchFamily="18" charset="0"/>
                                    </a:rPr>
                                  </m:ctrlPr>
                                </m:naryPr>
                                <m:sub>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𝑗</m:t>
                                      </m:r>
                                      <m:r>
                                        <a:rPr lang="zh-CN" altLang="en-US" sz="1600">
                                          <a:latin typeface="Cambria Math" panose="02040503050406030204" pitchFamily="18" charset="0"/>
                                        </a:rPr>
                                        <m:t>=</m:t>
                                      </m:r>
                                      <m:r>
                                        <a:rPr lang="zh-CN" altLang="en-US" sz="1600" i="1">
                                          <a:latin typeface="Cambria Math" panose="02040503050406030204" pitchFamily="18" charset="0"/>
                                        </a:rPr>
                                        <m:t>𝑗</m:t>
                                      </m:r>
                                    </m:e>
                                    <m:sub>
                                      <m:r>
                                        <a:rPr lang="zh-CN" altLang="en-US" sz="1600" i="1">
                                          <a:latin typeface="Cambria Math" panose="02040503050406030204" pitchFamily="18" charset="0"/>
                                        </a:rPr>
                                        <m:t>𝑜</m:t>
                                      </m:r>
                                    </m:sub>
                                  </m:sSub>
                                </m:sub>
                                <m:sup>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𝑗</m:t>
                                      </m:r>
                                    </m:e>
                                    <m:sub>
                                      <m:r>
                                        <a:rPr lang="zh-CN" altLang="en-US" sz="1600" i="1">
                                          <a:latin typeface="Cambria Math" panose="02040503050406030204" pitchFamily="18" charset="0"/>
                                        </a:rPr>
                                        <m:t>𝑛</m:t>
                                      </m:r>
                                    </m:sub>
                                  </m:sSub>
                                </m:sup>
                                <m:e>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𝐶</m:t>
                                      </m:r>
                                    </m:e>
                                    <m:sub>
                                      <m:r>
                                        <a:rPr lang="zh-CN" altLang="en-US" sz="1600" i="1">
                                          <a:latin typeface="Cambria Math" panose="02040503050406030204" pitchFamily="18" charset="0"/>
                                        </a:rPr>
                                        <m:t>𝑎</m:t>
                                      </m:r>
                                    </m:sub>
                                  </m:sSub>
                                  <m:d>
                                    <m:dPr>
                                      <m:sepChr m:val=","/>
                                      <m:ctrlPr>
                                        <a:rPr lang="zh-CN" altLang="en-US" sz="1600" i="1">
                                          <a:latin typeface="Cambria Math" panose="02040503050406030204" pitchFamily="18" charset="0"/>
                                        </a:rPr>
                                      </m:ctrlPr>
                                    </m:dPr>
                                    <m:e>
                                      <m:r>
                                        <a:rPr lang="zh-CN" altLang="en-US" sz="1600" i="1">
                                          <a:latin typeface="Cambria Math" panose="02040503050406030204" pitchFamily="18" charset="0"/>
                                        </a:rPr>
                                        <m:t>𝑖</m:t>
                                      </m:r>
                                    </m:e>
                                    <m:e>
                                      <m:r>
                                        <a:rPr lang="zh-CN" altLang="en-US" sz="1600" i="1">
                                          <a:latin typeface="Cambria Math" panose="02040503050406030204" pitchFamily="18" charset="0"/>
                                        </a:rPr>
                                        <m:t>𝑗</m:t>
                                      </m:r>
                                    </m:e>
                                  </m:d>
                                </m:e>
                              </m:nary>
                            </m:den>
                          </m:f>
                        </m:e>
                      </m:d>
                    </m:oMath>
                  </m:oMathPara>
                </a14:m>
                <a:endParaRPr lang="zh-CN" altLang="en-US" sz="1600" dirty="0">
                  <a:latin typeface="Microsoft YaHei" panose="020B0503020204020204" pitchFamily="34" charset="-122"/>
                  <a:ea typeface="Microsoft YaHei" panose="020B0503020204020204" pitchFamily="34" charset="-122"/>
                </a:endParaRPr>
              </a:p>
            </p:txBody>
          </p:sp>
        </mc:Choice>
        <mc:Fallback xmlns="">
          <p:sp>
            <p:nvSpPr>
              <p:cNvPr id="9" name="文本框 8">
                <a:extLst>
                  <a:ext uri="{FF2B5EF4-FFF2-40B4-BE49-F238E27FC236}">
                    <a16:creationId xmlns:a16="http://schemas.microsoft.com/office/drawing/2014/main" id="{575BBAFD-76A0-5441-929E-E1DC14DC0888}"/>
                  </a:ext>
                </a:extLst>
              </p:cNvPr>
              <p:cNvSpPr txBox="1">
                <a:spLocks noRot="1" noChangeAspect="1" noMove="1" noResize="1" noEditPoints="1" noAdjustHandles="1" noChangeArrowheads="1" noChangeShapeType="1" noTextEdit="1"/>
              </p:cNvSpPr>
              <p:nvPr/>
            </p:nvSpPr>
            <p:spPr>
              <a:xfrm>
                <a:off x="1885539" y="2909052"/>
                <a:ext cx="5462046" cy="721864"/>
              </a:xfrm>
              <a:prstGeom prst="rect">
                <a:avLst/>
              </a:prstGeom>
              <a:blipFill>
                <a:blip r:embed="rId3"/>
                <a:stretch>
                  <a:fillRect t="-6780" b="-7288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E9DBFF99-3DE8-1944-BEE5-7C6548F88C37}"/>
                  </a:ext>
                </a:extLst>
              </p:cNvPr>
              <p:cNvSpPr txBox="1"/>
              <p:nvPr/>
            </p:nvSpPr>
            <p:spPr>
              <a:xfrm>
                <a:off x="765298" y="3367287"/>
                <a:ext cx="8013562" cy="1885068"/>
              </a:xfrm>
              <a:prstGeom prst="rect">
                <a:avLst/>
              </a:prstGeom>
              <a:noFill/>
            </p:spPr>
            <p:txBody>
              <a:bodyPr wrap="square">
                <a:spAutoFit/>
              </a:bodyPr>
              <a:lstStyle/>
              <a:p>
                <a:pPr indent="342884">
                  <a:lnSpc>
                    <a:spcPct val="150000"/>
                  </a:lnSpc>
                </a:pPr>
                <a:r>
                  <a:rPr lang="zh-CN" altLang="zh-CN" sz="1600" dirty="0">
                    <a:latin typeface="Microsoft YaHei" panose="020B0503020204020204" pitchFamily="34" charset="-122"/>
                    <a:ea typeface="Microsoft YaHei" panose="020B0503020204020204" pitchFamily="34" charset="-122"/>
                    <a:cs typeface="Times New Roman (正文 CS 字体)"/>
                  </a:rPr>
                  <a:t>其中，</a:t>
                </a:r>
                <a14:m>
                  <m:oMath xmlns:m="http://schemas.openxmlformats.org/officeDocument/2006/math">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𝐶</m:t>
                        </m:r>
                      </m:e>
                      <m:sub>
                        <m:r>
                          <a:rPr lang="en-US" altLang="zh-CN" sz="1600" i="1">
                            <a:latin typeface="Cambria Math" panose="02040503050406030204" pitchFamily="18" charset="0"/>
                            <a:ea typeface="宋体" panose="02010600030101010101" pitchFamily="2" charset="-122"/>
                            <a:cs typeface="Times New Roman (正文 CS 字体)"/>
                          </a:rPr>
                          <m:t>𝑎</m:t>
                        </m:r>
                      </m:sub>
                    </m:sSub>
                    <m:r>
                      <a:rPr lang="en-US" altLang="zh-CN" sz="1600">
                        <a:latin typeface="Cambria Math" panose="02040503050406030204" pitchFamily="18" charset="0"/>
                        <a:ea typeface="宋体" panose="02010600030101010101" pitchFamily="2" charset="-122"/>
                        <a:cs typeface="Times New Roman (正文 CS 字体)"/>
                      </a:rPr>
                      <m:t>(</m:t>
                    </m:r>
                    <m:r>
                      <a:rPr lang="en-US" altLang="zh-CN" sz="1600" i="1">
                        <a:latin typeface="Cambria Math" panose="02040503050406030204" pitchFamily="18" charset="0"/>
                        <a:ea typeface="宋体" panose="02010600030101010101" pitchFamily="2" charset="-122"/>
                        <a:cs typeface="Times New Roman (正文 CS 字体)"/>
                      </a:rPr>
                      <m:t>𝑖</m:t>
                    </m:r>
                    <m:r>
                      <a:rPr lang="en-US" altLang="zh-CN" sz="1600">
                        <a:latin typeface="Cambria Math" panose="02040503050406030204" pitchFamily="18" charset="0"/>
                        <a:ea typeface="宋体" panose="02010600030101010101" pitchFamily="2" charset="-122"/>
                        <a:cs typeface="Times New Roman (正文 CS 字体)"/>
                      </a:rPr>
                      <m:t>,</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𝑛</m:t>
                        </m:r>
                      </m:sub>
                    </m:sSub>
                    <m:r>
                      <a:rPr lang="en-US" altLang="zh-CN" sz="1600">
                        <a:latin typeface="Cambria Math" panose="02040503050406030204" pitchFamily="18" charset="0"/>
                        <a:ea typeface="宋体" panose="02010600030101010101" pitchFamily="2" charset="-122"/>
                        <a:cs typeface="Times New Roman (正文 CS 字体)"/>
                      </a:rPr>
                      <m:t>)</m:t>
                    </m:r>
                  </m:oMath>
                </a14:m>
                <a:r>
                  <a:rPr lang="zh-CN" altLang="zh-CN" sz="1600" dirty="0">
                    <a:latin typeface="Microsoft YaHei" panose="020B0503020204020204" pitchFamily="34" charset="-122"/>
                    <a:ea typeface="Microsoft YaHei" panose="020B0503020204020204" pitchFamily="34" charset="-122"/>
                    <a:cs typeface="Times New Roman (正文 CS 字体)"/>
                  </a:rPr>
                  <a:t>表示关键词</a:t>
                </a:r>
                <a:r>
                  <a:rPr lang="en-US" altLang="zh-CN" sz="1600" dirty="0" err="1">
                    <a:latin typeface="Microsoft YaHei" panose="020B0503020204020204" pitchFamily="34" charset="-122"/>
                    <a:ea typeface="Microsoft YaHei" panose="020B0503020204020204" pitchFamily="34" charset="-122"/>
                    <a:cs typeface="Times New Roman (正文 CS 字体)"/>
                  </a:rPr>
                  <a:t>i</a:t>
                </a:r>
                <a:r>
                  <a:rPr lang="zh-CN" altLang="zh-CN" sz="1600" dirty="0">
                    <a:latin typeface="Microsoft YaHei" panose="020B0503020204020204" pitchFamily="34" charset="-122"/>
                    <a:ea typeface="Microsoft YaHei" panose="020B0503020204020204" pitchFamily="34" charset="-122"/>
                    <a:cs typeface="Times New Roman (正文 CS 字体)"/>
                  </a:rPr>
                  <a:t>在</a:t>
                </a:r>
                <a14:m>
                  <m:oMath xmlns:m="http://schemas.openxmlformats.org/officeDocument/2006/math">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𝑛</m:t>
                        </m:r>
                      </m:sub>
                    </m:sSub>
                  </m:oMath>
                </a14:m>
                <a:r>
                  <a:rPr lang="zh-CN" altLang="zh-CN" sz="1600" dirty="0">
                    <a:latin typeface="Microsoft YaHei" panose="020B0503020204020204" pitchFamily="34" charset="-122"/>
                    <a:ea typeface="Microsoft YaHei" panose="020B0503020204020204" pitchFamily="34" charset="-122"/>
                    <a:cs typeface="Times New Roman (正文 CS 字体)"/>
                  </a:rPr>
                  <a:t>年度的绝对词频，</a:t>
                </a:r>
                <a14:m>
                  <m:oMath xmlns:m="http://schemas.openxmlformats.org/officeDocument/2006/math">
                    <m:f>
                      <m:fPr>
                        <m:ctrlPr>
                          <a:rPr lang="zh-CN" altLang="zh-CN" sz="1600" i="1">
                            <a:latin typeface="Cambria Math" panose="02040503050406030204" pitchFamily="18" charset="0"/>
                            <a:ea typeface="Cambria Math" panose="02040503050406030204" pitchFamily="18" charset="0"/>
                          </a:rPr>
                        </m:ctrlPr>
                      </m:fPr>
                      <m:num>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𝐶</m:t>
                            </m:r>
                          </m:e>
                          <m:sub>
                            <m:r>
                              <a:rPr lang="en-US" altLang="zh-CN" sz="1600" i="1">
                                <a:latin typeface="Cambria Math" panose="02040503050406030204" pitchFamily="18" charset="0"/>
                                <a:ea typeface="宋体" panose="02010600030101010101" pitchFamily="2" charset="-122"/>
                                <a:cs typeface="Times New Roman (正文 CS 字体)"/>
                              </a:rPr>
                              <m:t>𝑎</m:t>
                            </m:r>
                          </m:sub>
                        </m:sSub>
                        <m:r>
                          <a:rPr lang="en-US" altLang="zh-CN" sz="1600">
                            <a:latin typeface="Cambria Math" panose="02040503050406030204" pitchFamily="18" charset="0"/>
                            <a:ea typeface="宋体" panose="02010600030101010101" pitchFamily="2" charset="-122"/>
                            <a:cs typeface="Times New Roman (正文 CS 字体)"/>
                          </a:rPr>
                          <m:t>(</m:t>
                        </m:r>
                        <m:r>
                          <a:rPr lang="en-US" altLang="zh-CN" sz="1600" i="1">
                            <a:latin typeface="Cambria Math" panose="02040503050406030204" pitchFamily="18" charset="0"/>
                            <a:ea typeface="宋体" panose="02010600030101010101" pitchFamily="2" charset="-122"/>
                            <a:cs typeface="Times New Roman (正文 CS 字体)"/>
                          </a:rPr>
                          <m:t>𝑖</m:t>
                        </m:r>
                        <m:r>
                          <a:rPr lang="en-US" altLang="zh-CN" sz="1600">
                            <a:latin typeface="Cambria Math" panose="02040503050406030204" pitchFamily="18" charset="0"/>
                            <a:ea typeface="宋体" panose="02010600030101010101" pitchFamily="2" charset="-122"/>
                            <a:cs typeface="Times New Roman (正文 CS 字体)"/>
                          </a:rPr>
                          <m:t>,</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𝑛</m:t>
                            </m:r>
                          </m:sub>
                        </m:sSub>
                        <m:r>
                          <a:rPr lang="en-US" altLang="zh-CN" sz="1600">
                            <a:latin typeface="Cambria Math" panose="02040503050406030204" pitchFamily="18" charset="0"/>
                            <a:ea typeface="宋体" panose="02010600030101010101" pitchFamily="2" charset="-122"/>
                            <a:cs typeface="Times New Roman (正文 CS 字体)"/>
                          </a:rPr>
                          <m:t>)</m:t>
                        </m:r>
                      </m:num>
                      <m:den>
                        <m:nary>
                          <m:naryPr>
                            <m:chr m:val="∑"/>
                            <m:limLoc m:val="subSup"/>
                            <m:ctrlPr>
                              <a:rPr lang="zh-CN" altLang="zh-CN" sz="1600" i="1">
                                <a:latin typeface="Cambria Math" panose="02040503050406030204" pitchFamily="18" charset="0"/>
                                <a:ea typeface="Cambria Math" panose="02040503050406030204" pitchFamily="18" charset="0"/>
                              </a:rPr>
                            </m:ctrlPr>
                          </m:naryPr>
                          <m:sub>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r>
                                  <a:rPr lang="en-US" altLang="zh-CN" sz="1600">
                                    <a:latin typeface="Cambria Math" panose="02040503050406030204" pitchFamily="18" charset="0"/>
                                    <a:ea typeface="宋体" panose="02010600030101010101" pitchFamily="2" charset="-122"/>
                                    <a:cs typeface="Times New Roman (正文 CS 字体)"/>
                                  </a:rPr>
                                  <m:t>=</m:t>
                                </m:r>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𝑜</m:t>
                                </m:r>
                              </m:sub>
                            </m:sSub>
                          </m:sub>
                          <m:sup>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𝑛</m:t>
                                </m:r>
                              </m:sub>
                            </m:sSub>
                          </m:sup>
                          <m:e>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𝐶</m:t>
                                </m:r>
                              </m:e>
                              <m:sub>
                                <m:r>
                                  <a:rPr lang="en-US" altLang="zh-CN" sz="1600" i="1">
                                    <a:latin typeface="Cambria Math" panose="02040503050406030204" pitchFamily="18" charset="0"/>
                                    <a:ea typeface="宋体" panose="02010600030101010101" pitchFamily="2" charset="-122"/>
                                    <a:cs typeface="Times New Roman (正文 CS 字体)"/>
                                  </a:rPr>
                                  <m:t>𝑎</m:t>
                                </m:r>
                              </m:sub>
                            </m:sSub>
                            <m:r>
                              <a:rPr lang="en-US" altLang="zh-CN" sz="1600">
                                <a:latin typeface="Cambria Math" panose="02040503050406030204" pitchFamily="18" charset="0"/>
                                <a:ea typeface="宋体" panose="02010600030101010101" pitchFamily="2" charset="-122"/>
                                <a:cs typeface="Times New Roman (正文 CS 字体)"/>
                              </a:rPr>
                              <m:t>(</m:t>
                            </m:r>
                            <m:r>
                              <a:rPr lang="en-US" altLang="zh-CN" sz="1600" i="1">
                                <a:latin typeface="Cambria Math" panose="02040503050406030204" pitchFamily="18" charset="0"/>
                                <a:ea typeface="宋体" panose="02010600030101010101" pitchFamily="2" charset="-122"/>
                                <a:cs typeface="Times New Roman (正文 CS 字体)"/>
                              </a:rPr>
                              <m:t>𝑖</m:t>
                            </m:r>
                            <m:r>
                              <a:rPr lang="en-US" altLang="zh-CN" sz="1600">
                                <a:latin typeface="Cambria Math" panose="02040503050406030204" pitchFamily="18" charset="0"/>
                                <a:ea typeface="宋体" panose="02010600030101010101" pitchFamily="2" charset="-122"/>
                                <a:cs typeface="Times New Roman (正文 CS 字体)"/>
                              </a:rPr>
                              <m:t>,</m:t>
                            </m:r>
                            <m:r>
                              <a:rPr lang="en-US" altLang="zh-CN" sz="1600" i="1">
                                <a:latin typeface="Cambria Math" panose="02040503050406030204" pitchFamily="18" charset="0"/>
                                <a:ea typeface="宋体" panose="02010600030101010101" pitchFamily="2" charset="-122"/>
                                <a:cs typeface="Times New Roman (正文 CS 字体)"/>
                              </a:rPr>
                              <m:t>𝑗</m:t>
                            </m:r>
                            <m:r>
                              <a:rPr lang="en-US" altLang="zh-CN" sz="1600">
                                <a:latin typeface="Cambria Math" panose="02040503050406030204" pitchFamily="18" charset="0"/>
                                <a:ea typeface="宋体" panose="02010600030101010101" pitchFamily="2" charset="-122"/>
                                <a:cs typeface="Times New Roman (正文 CS 字体)"/>
                              </a:rPr>
                              <m:t>)</m:t>
                            </m:r>
                          </m:e>
                        </m:nary>
                      </m:den>
                    </m:f>
                  </m:oMath>
                </a14:m>
                <a:r>
                  <a:rPr lang="zh-CN" altLang="zh-CN" sz="1600" dirty="0">
                    <a:latin typeface="Microsoft YaHei" panose="020B0503020204020204" pitchFamily="34" charset="-122"/>
                    <a:ea typeface="Microsoft YaHei" panose="020B0503020204020204" pitchFamily="34" charset="-122"/>
                    <a:cs typeface="Times New Roman (正文 CS 字体)"/>
                  </a:rPr>
                  <a:t>则为关键词</a:t>
                </a:r>
                <a:r>
                  <a:rPr lang="en-US" altLang="zh-CN" sz="1600" dirty="0" err="1">
                    <a:latin typeface="Microsoft YaHei" panose="020B0503020204020204" pitchFamily="34" charset="-122"/>
                    <a:ea typeface="Microsoft YaHei" panose="020B0503020204020204" pitchFamily="34" charset="-122"/>
                    <a:cs typeface="Times New Roman (正文 CS 字体)"/>
                  </a:rPr>
                  <a:t>i</a:t>
                </a:r>
                <a:r>
                  <a:rPr lang="zh-CN" altLang="zh-CN" sz="1600" dirty="0">
                    <a:latin typeface="Microsoft YaHei" panose="020B0503020204020204" pitchFamily="34" charset="-122"/>
                    <a:ea typeface="Microsoft YaHei" panose="020B0503020204020204" pitchFamily="34" charset="-122"/>
                    <a:cs typeface="Times New Roman (正文 CS 字体)"/>
                  </a:rPr>
                  <a:t>在</a:t>
                </a:r>
                <a14:m>
                  <m:oMath xmlns:m="http://schemas.openxmlformats.org/officeDocument/2006/math">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𝑛</m:t>
                        </m:r>
                      </m:sub>
                    </m:sSub>
                  </m:oMath>
                </a14:m>
                <a:r>
                  <a:rPr lang="zh-CN" altLang="zh-CN" sz="1600" dirty="0">
                    <a:latin typeface="Microsoft YaHei" panose="020B0503020204020204" pitchFamily="34" charset="-122"/>
                    <a:ea typeface="Microsoft YaHei" panose="020B0503020204020204" pitchFamily="34" charset="-122"/>
                    <a:cs typeface="Times New Roman (正文 CS 字体)"/>
                  </a:rPr>
                  <a:t>年度的词频占比，其与绝对词频的乘积即为相对词频。</a:t>
                </a:r>
                <a14:m>
                  <m:oMath xmlns:m="http://schemas.openxmlformats.org/officeDocument/2006/math">
                    <m:sSup>
                      <m:sSupPr>
                        <m:ctrlPr>
                          <a:rPr lang="zh-CN" altLang="zh-CN" sz="1600" i="1">
                            <a:latin typeface="Cambria Math" panose="02040503050406030204" pitchFamily="18" charset="0"/>
                            <a:ea typeface="Cambria Math" panose="02040503050406030204" pitchFamily="18" charset="0"/>
                          </a:rPr>
                        </m:ctrlPr>
                      </m:sSupPr>
                      <m:e>
                        <m:r>
                          <a:rPr lang="en-US" altLang="zh-CN" sz="1600" i="1">
                            <a:latin typeface="Cambria Math" panose="02040503050406030204" pitchFamily="18" charset="0"/>
                            <a:ea typeface="宋体" panose="02010600030101010101" pitchFamily="2" charset="-122"/>
                            <a:cs typeface="Times New Roman (正文 CS 字体)"/>
                          </a:rPr>
                          <m:t>𝑒</m:t>
                        </m:r>
                      </m:e>
                      <m:sup>
                        <m:r>
                          <a:rPr lang="en-US" altLang="zh-CN" sz="1600" i="1">
                            <a:latin typeface="Cambria Math" panose="02040503050406030204" pitchFamily="18" charset="0"/>
                            <a:ea typeface="宋体" panose="02010600030101010101" pitchFamily="2" charset="-122"/>
                            <a:cs typeface="Times New Roman (正文 CS 字体)"/>
                          </a:rPr>
                          <m:t>−</m:t>
                        </m:r>
                        <m:r>
                          <a:rPr lang="en-US" altLang="zh-CN" sz="1600" i="1">
                            <a:latin typeface="Cambria Math" panose="02040503050406030204" pitchFamily="18" charset="0"/>
                            <a:ea typeface="宋体" panose="02010600030101010101" pitchFamily="2" charset="-122"/>
                            <a:cs typeface="Times New Roman (正文 CS 字体)"/>
                          </a:rPr>
                          <m:t>𝑎</m:t>
                        </m:r>
                        <m:r>
                          <a:rPr lang="en-US" altLang="zh-CN" sz="1600">
                            <a:latin typeface="Cambria Math" panose="02040503050406030204" pitchFamily="18" charset="0"/>
                            <a:ea typeface="宋体" panose="02010600030101010101" pitchFamily="2" charset="-122"/>
                            <a:cs typeface="Times New Roman (正文 CS 字体)"/>
                          </a:rPr>
                          <m:t>(</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𝑛</m:t>
                            </m:r>
                          </m:sub>
                        </m:sSub>
                        <m:r>
                          <a:rPr lang="en-US" altLang="zh-CN" sz="1600" i="1">
                            <a:latin typeface="Cambria Math" panose="02040503050406030204" pitchFamily="18" charset="0"/>
                            <a:ea typeface="宋体" panose="02010600030101010101" pitchFamily="2" charset="-122"/>
                            <a:cs typeface="Times New Roman (正文 CS 字体)"/>
                          </a:rPr>
                          <m:t>−</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𝑜</m:t>
                            </m:r>
                          </m:sub>
                        </m:sSub>
                        <m:r>
                          <a:rPr lang="en-US" altLang="zh-CN" sz="1600">
                            <a:latin typeface="Cambria Math" panose="02040503050406030204" pitchFamily="18" charset="0"/>
                            <a:ea typeface="宋体" panose="02010600030101010101" pitchFamily="2" charset="-122"/>
                            <a:cs typeface="Times New Roman (正文 CS 字体)"/>
                          </a:rPr>
                          <m:t>+1)</m:t>
                        </m:r>
                      </m:sup>
                    </m:sSup>
                  </m:oMath>
                </a14:m>
                <a:r>
                  <a:rPr lang="zh-CN" altLang="zh-CN" sz="1600" dirty="0">
                    <a:latin typeface="Microsoft YaHei" panose="020B0503020204020204" pitchFamily="34" charset="-122"/>
                    <a:ea typeface="Microsoft YaHei" panose="020B0503020204020204" pitchFamily="34" charset="-122"/>
                    <a:cs typeface="Times New Roman (正文 CS 字体)"/>
                  </a:rPr>
                  <a:t>为关键词</a:t>
                </a:r>
                <a:r>
                  <a:rPr lang="en-US" altLang="zh-CN" sz="1600" dirty="0" err="1">
                    <a:latin typeface="Microsoft YaHei" panose="020B0503020204020204" pitchFamily="34" charset="-122"/>
                    <a:ea typeface="Microsoft YaHei" panose="020B0503020204020204" pitchFamily="34" charset="-122"/>
                    <a:cs typeface="Times New Roman (正文 CS 字体)"/>
                  </a:rPr>
                  <a:t>i</a:t>
                </a:r>
                <a:r>
                  <a:rPr lang="zh-CN" altLang="zh-CN" sz="1600" dirty="0">
                    <a:latin typeface="Microsoft YaHei" panose="020B0503020204020204" pitchFamily="34" charset="-122"/>
                    <a:ea typeface="Microsoft YaHei" panose="020B0503020204020204" pitchFamily="34" charset="-122"/>
                    <a:cs typeface="Times New Roman (正文 CS 字体)"/>
                  </a:rPr>
                  <a:t>的时间加权系数，取值范围为</a:t>
                </a:r>
                <a:r>
                  <a:rPr lang="en-US" altLang="zh-CN" sz="1600" dirty="0">
                    <a:latin typeface="Microsoft YaHei" panose="020B0503020204020204" pitchFamily="34" charset="-122"/>
                    <a:ea typeface="Microsoft YaHei" panose="020B0503020204020204" pitchFamily="34" charset="-122"/>
                    <a:cs typeface="Times New Roman (正文 CS 字体)"/>
                  </a:rPr>
                  <a:t>[0,1]</a:t>
                </a:r>
                <a:r>
                  <a:rPr lang="zh-CN" altLang="zh-CN" sz="1600" dirty="0">
                    <a:latin typeface="Microsoft YaHei" panose="020B0503020204020204" pitchFamily="34" charset="-122"/>
                    <a:ea typeface="Microsoft YaHei" panose="020B0503020204020204" pitchFamily="34" charset="-122"/>
                    <a:cs typeface="Times New Roman (正文 CS 字体)"/>
                  </a:rPr>
                  <a:t>，</a:t>
                </a:r>
                <a14:m>
                  <m:oMath xmlns:m="http://schemas.openxmlformats.org/officeDocument/2006/math">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𝑜</m:t>
                        </m:r>
                      </m:sub>
                    </m:sSub>
                  </m:oMath>
                </a14:m>
                <a:r>
                  <a:rPr lang="zh-CN" altLang="zh-CN" sz="1600" dirty="0">
                    <a:latin typeface="Microsoft YaHei" panose="020B0503020204020204" pitchFamily="34" charset="-122"/>
                    <a:ea typeface="Microsoft YaHei" panose="020B0503020204020204" pitchFamily="34" charset="-122"/>
                    <a:cs typeface="Times New Roman (正文 CS 字体)"/>
                  </a:rPr>
                  <a:t>表示关键词初始出现年份，</a:t>
                </a:r>
                <a14:m>
                  <m:oMath xmlns:m="http://schemas.openxmlformats.org/officeDocument/2006/math">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𝑛</m:t>
                        </m:r>
                      </m:sub>
                    </m:sSub>
                  </m:oMath>
                </a14:m>
                <a:r>
                  <a:rPr lang="zh-CN" altLang="zh-CN" sz="1600" dirty="0">
                    <a:latin typeface="Microsoft YaHei" panose="020B0503020204020204" pitchFamily="34" charset="-122"/>
                    <a:ea typeface="Microsoft YaHei" panose="020B0503020204020204" pitchFamily="34" charset="-122"/>
                    <a:cs typeface="Times New Roman (正文 CS 字体)"/>
                  </a:rPr>
                  <a:t>表示当前年份，</a:t>
                </a:r>
                <a14:m>
                  <m:oMath xmlns:m="http://schemas.openxmlformats.org/officeDocument/2006/math">
                    <m:r>
                      <a:rPr lang="en-US" altLang="zh-CN" sz="1600">
                        <a:latin typeface="Cambria Math" panose="02040503050406030204" pitchFamily="18" charset="0"/>
                        <a:ea typeface="宋体" panose="02010600030101010101" pitchFamily="2" charset="-122"/>
                        <a:cs typeface="Times New Roman (正文 CS 字体)"/>
                      </a:rPr>
                      <m:t>(</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𝑛</m:t>
                        </m:r>
                      </m:sub>
                    </m:sSub>
                    <m:r>
                      <a:rPr lang="en-US" altLang="zh-CN" sz="1600" i="1">
                        <a:latin typeface="Cambria Math" panose="02040503050406030204" pitchFamily="18" charset="0"/>
                        <a:ea typeface="宋体" panose="02010600030101010101" pitchFamily="2" charset="-122"/>
                        <a:cs typeface="Times New Roman (正文 CS 字体)"/>
                      </a:rPr>
                      <m:t>−</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𝑗</m:t>
                        </m:r>
                      </m:e>
                      <m:sub>
                        <m:r>
                          <a:rPr lang="en-US" altLang="zh-CN" sz="1600" i="1">
                            <a:latin typeface="Cambria Math" panose="02040503050406030204" pitchFamily="18" charset="0"/>
                            <a:ea typeface="宋体" panose="02010600030101010101" pitchFamily="2" charset="-122"/>
                            <a:cs typeface="Times New Roman (正文 CS 字体)"/>
                          </a:rPr>
                          <m:t>𝑜</m:t>
                        </m:r>
                      </m:sub>
                    </m:sSub>
                    <m:r>
                      <a:rPr lang="en-US" altLang="zh-CN" sz="1600">
                        <a:latin typeface="Cambria Math" panose="02040503050406030204" pitchFamily="18" charset="0"/>
                        <a:ea typeface="宋体" panose="02010600030101010101" pitchFamily="2" charset="-122"/>
                        <a:cs typeface="Times New Roman (正文 CS 字体)"/>
                      </a:rPr>
                      <m:t>+1)</m:t>
                    </m:r>
                  </m:oMath>
                </a14:m>
                <a:r>
                  <a:rPr lang="zh-CN" altLang="zh-CN" sz="1600" dirty="0">
                    <a:latin typeface="Microsoft YaHei" panose="020B0503020204020204" pitchFamily="34" charset="-122"/>
                    <a:ea typeface="Microsoft YaHei" panose="020B0503020204020204" pitchFamily="34" charset="-122"/>
                    <a:cs typeface="Times New Roman (正文 CS 字体)"/>
                  </a:rPr>
                  <a:t>为关键词年龄，</a:t>
                </a:r>
                <a14:m>
                  <m:oMath xmlns:m="http://schemas.openxmlformats.org/officeDocument/2006/math">
                    <m:r>
                      <a:rPr lang="en-US" altLang="zh-CN" sz="1600" i="1">
                        <a:latin typeface="Cambria Math" panose="02040503050406030204" pitchFamily="18" charset="0"/>
                        <a:ea typeface="宋体" panose="02010600030101010101" pitchFamily="2" charset="-122"/>
                        <a:cs typeface="Times New Roman (正文 CS 字体)"/>
                      </a:rPr>
                      <m:t>𝑎</m:t>
                    </m:r>
                  </m:oMath>
                </a14:m>
                <a:r>
                  <a:rPr lang="zh-CN" altLang="zh-CN" sz="1600" dirty="0">
                    <a:latin typeface="Microsoft YaHei" panose="020B0503020204020204" pitchFamily="34" charset="-122"/>
                    <a:ea typeface="Microsoft YaHei" panose="020B0503020204020204" pitchFamily="34" charset="-122"/>
                    <a:cs typeface="Times New Roman (正文 CS 字体)"/>
                  </a:rPr>
                  <a:t>的值揭示了时间对于关键词重要性的影响</a:t>
                </a:r>
                <a:endParaRPr lang="zh-CN" altLang="en-US" sz="1600" dirty="0">
                  <a:latin typeface="Microsoft YaHei" panose="020B0503020204020204" pitchFamily="34" charset="-122"/>
                  <a:ea typeface="Microsoft YaHei" panose="020B0503020204020204" pitchFamily="34" charset="-122"/>
                </a:endParaRPr>
              </a:p>
            </p:txBody>
          </p:sp>
        </mc:Choice>
        <mc:Fallback xmlns="">
          <p:sp>
            <p:nvSpPr>
              <p:cNvPr id="10" name="文本框 9">
                <a:extLst>
                  <a:ext uri="{FF2B5EF4-FFF2-40B4-BE49-F238E27FC236}">
                    <a16:creationId xmlns:a16="http://schemas.microsoft.com/office/drawing/2014/main" id="{E9DBFF99-3DE8-1944-BEE5-7C6548F88C37}"/>
                  </a:ext>
                </a:extLst>
              </p:cNvPr>
              <p:cNvSpPr txBox="1">
                <a:spLocks noRot="1" noChangeAspect="1" noMove="1" noResize="1" noEditPoints="1" noAdjustHandles="1" noChangeArrowheads="1" noChangeShapeType="1" noTextEdit="1"/>
              </p:cNvSpPr>
              <p:nvPr/>
            </p:nvSpPr>
            <p:spPr>
              <a:xfrm>
                <a:off x="765298" y="3367287"/>
                <a:ext cx="8013562" cy="1885068"/>
              </a:xfrm>
              <a:prstGeom prst="rect">
                <a:avLst/>
              </a:prstGeom>
              <a:blipFill>
                <a:blip r:embed="rId4"/>
                <a:stretch>
                  <a:fillRect l="-475" r="-158" b="-3333"/>
                </a:stretch>
              </a:blipFill>
            </p:spPr>
            <p:txBody>
              <a:bodyPr/>
              <a:lstStyle/>
              <a:p>
                <a:r>
                  <a:rPr lang="zh-CN" altLang="en-US">
                    <a:noFill/>
                  </a:rPr>
                  <a:t> </a:t>
                </a:r>
              </a:p>
            </p:txBody>
          </p:sp>
        </mc:Fallback>
      </mc:AlternateContent>
      <p:sp>
        <p:nvSpPr>
          <p:cNvPr id="11" name="文本框 10">
            <a:extLst>
              <a:ext uri="{FF2B5EF4-FFF2-40B4-BE49-F238E27FC236}">
                <a16:creationId xmlns:a16="http://schemas.microsoft.com/office/drawing/2014/main" id="{30E49CD2-3F70-3846-9B05-DD92E7D15EDA}"/>
              </a:ext>
            </a:extLst>
          </p:cNvPr>
          <p:cNvSpPr txBox="1"/>
          <p:nvPr/>
        </p:nvSpPr>
        <p:spPr>
          <a:xfrm>
            <a:off x="765297" y="5252355"/>
            <a:ext cx="7886333" cy="1156792"/>
          </a:xfrm>
          <a:prstGeom prst="rect">
            <a:avLst/>
          </a:prstGeom>
          <a:noFill/>
        </p:spPr>
        <p:txBody>
          <a:bodyPr wrap="square">
            <a:spAutoFit/>
          </a:bodyPr>
          <a:lstStyle/>
          <a:p>
            <a:pPr indent="342884">
              <a:lnSpc>
                <a:spcPct val="150000"/>
              </a:lnSpc>
            </a:pPr>
            <a:r>
              <a:rPr lang="zh-CN" altLang="zh-CN" sz="1600" dirty="0">
                <a:latin typeface="Microsoft YaHei" panose="020B0503020204020204" pitchFamily="34" charset="-122"/>
                <a:ea typeface="Microsoft YaHei" panose="020B0503020204020204" pitchFamily="34" charset="-122"/>
                <a:cs typeface="Times New Roman (正文 CS 字体)"/>
              </a:rPr>
              <a:t>本研究基于</a:t>
            </a:r>
            <a:r>
              <a:rPr lang="zh-CN" altLang="en-US" sz="1600" dirty="0">
                <a:latin typeface="Microsoft YaHei" panose="020B0503020204020204" pitchFamily="34" charset="-122"/>
                <a:ea typeface="Microsoft YaHei" panose="020B0503020204020204" pitchFamily="34" charset="-122"/>
                <a:cs typeface="Times New Roman (正文 CS 字体)"/>
              </a:rPr>
              <a:t>就低原则</a:t>
            </a:r>
            <a:r>
              <a:rPr lang="zh-CN" altLang="zh-CN" sz="1600" dirty="0">
                <a:latin typeface="Microsoft YaHei" panose="020B0503020204020204" pitchFamily="34" charset="-122"/>
                <a:ea typeface="Microsoft YaHei" panose="020B0503020204020204" pitchFamily="34" charset="-122"/>
                <a:cs typeface="Times New Roman (正文 CS 字体)"/>
              </a:rPr>
              <a:t>确定此时</a:t>
            </a:r>
            <a:r>
              <a:rPr lang="en-US" altLang="zh-CN" sz="1600" dirty="0">
                <a:latin typeface="Microsoft YaHei" panose="020B0503020204020204" pitchFamily="34" charset="-122"/>
                <a:ea typeface="Microsoft YaHei" panose="020B0503020204020204" pitchFamily="34" charset="-122"/>
                <a:cs typeface="Times New Roman (正文 CS 字体)"/>
              </a:rPr>
              <a:t>TTCM</a:t>
            </a:r>
            <a:r>
              <a:rPr lang="zh-CN" altLang="zh-CN" sz="1600" dirty="0">
                <a:latin typeface="Microsoft YaHei" panose="020B0503020204020204" pitchFamily="34" charset="-122"/>
                <a:ea typeface="Microsoft YaHei" panose="020B0503020204020204" pitchFamily="34" charset="-122"/>
                <a:cs typeface="Times New Roman (正文 CS 字体)"/>
              </a:rPr>
              <a:t>模型特征向量维度λ</a:t>
            </a:r>
            <a:r>
              <a:rPr lang="en-US" altLang="zh-CN" sz="1600" dirty="0">
                <a:latin typeface="Microsoft YaHei" panose="020B0503020204020204" pitchFamily="34" charset="-122"/>
                <a:ea typeface="Microsoft YaHei" panose="020B0503020204020204" pitchFamily="34" charset="-122"/>
                <a:cs typeface="Times New Roman (正文 CS 字体)"/>
              </a:rPr>
              <a:t>=3</a:t>
            </a:r>
            <a:r>
              <a:rPr lang="zh-CN" altLang="zh-CN" sz="1600" dirty="0">
                <a:latin typeface="Microsoft YaHei" panose="020B0503020204020204" pitchFamily="34" charset="-122"/>
                <a:ea typeface="Microsoft YaHei" panose="020B0503020204020204" pitchFamily="34" charset="-122"/>
                <a:cs typeface="Times New Roman (正文 CS 字体)"/>
              </a:rPr>
              <a:t>，聚类个数</a:t>
            </a:r>
            <a:r>
              <a:rPr lang="en-US" altLang="zh-CN" sz="1600" dirty="0">
                <a:latin typeface="Microsoft YaHei" panose="020B0503020204020204" pitchFamily="34" charset="-122"/>
                <a:ea typeface="Microsoft YaHei" panose="020B0503020204020204" pitchFamily="34" charset="-122"/>
                <a:cs typeface="Times New Roman (正文 CS 字体)"/>
              </a:rPr>
              <a:t>k=5</a:t>
            </a:r>
            <a:r>
              <a:rPr lang="zh-CN" altLang="zh-CN" sz="1600" dirty="0">
                <a:latin typeface="Microsoft YaHei" panose="020B0503020204020204" pitchFamily="34" charset="-122"/>
                <a:ea typeface="Microsoft YaHei" panose="020B0503020204020204" pitchFamily="34" charset="-122"/>
                <a:cs typeface="Times New Roman (正文 CS 字体)"/>
              </a:rPr>
              <a:t>，即时间加权后的关键词词频时间序列也被划分为</a:t>
            </a:r>
            <a:r>
              <a:rPr lang="en-US" altLang="zh-CN" sz="1600" dirty="0">
                <a:latin typeface="Microsoft YaHei" panose="020B0503020204020204" pitchFamily="34" charset="-122"/>
                <a:ea typeface="Microsoft YaHei" panose="020B0503020204020204" pitchFamily="34" charset="-122"/>
                <a:cs typeface="Times New Roman (正文 CS 字体)"/>
              </a:rPr>
              <a:t>5</a:t>
            </a:r>
            <a:r>
              <a:rPr lang="zh-CN" altLang="zh-CN" sz="1600" dirty="0">
                <a:latin typeface="Microsoft YaHei" panose="020B0503020204020204" pitchFamily="34" charset="-122"/>
                <a:ea typeface="Microsoft YaHei" panose="020B0503020204020204" pitchFamily="34" charset="-122"/>
                <a:cs typeface="Times New Roman (正文 CS 字体)"/>
              </a:rPr>
              <a:t>个类别，分别为</a:t>
            </a:r>
            <a:r>
              <a:rPr lang="zh-CN" altLang="zh-CN" sz="1600" b="1" dirty="0">
                <a:latin typeface="Microsoft YaHei" panose="020B0503020204020204" pitchFamily="34" charset="-122"/>
                <a:ea typeface="Microsoft YaHei" panose="020B0503020204020204" pitchFamily="34" charset="-122"/>
                <a:cs typeface="Times New Roman (正文 CS 字体)"/>
              </a:rPr>
              <a:t>爆发型、上升型、下降型、骤降型及常规型</a:t>
            </a:r>
            <a:r>
              <a:rPr lang="zh-CN" altLang="zh-CN" sz="1600" dirty="0">
                <a:latin typeface="Microsoft YaHei" panose="020B0503020204020204" pitchFamily="34" charset="-122"/>
                <a:ea typeface="Microsoft YaHei" panose="020B0503020204020204" pitchFamily="34" charset="-122"/>
                <a:cs typeface="Times New Roman (正文 CS 字体)"/>
              </a:rPr>
              <a:t>，各类型包含的关键词数量分别为</a:t>
            </a:r>
            <a:r>
              <a:rPr lang="en-US" altLang="zh-CN" sz="1600" dirty="0">
                <a:latin typeface="Microsoft YaHei" panose="020B0503020204020204" pitchFamily="34" charset="-122"/>
                <a:ea typeface="Microsoft YaHei" panose="020B0503020204020204" pitchFamily="34" charset="-122"/>
                <a:cs typeface="Times New Roman (正文 CS 字体)"/>
              </a:rPr>
              <a:t>280</a:t>
            </a:r>
            <a:r>
              <a:rPr lang="zh-CN" altLang="zh-CN" sz="1600" dirty="0">
                <a:latin typeface="Microsoft YaHei" panose="020B0503020204020204" pitchFamily="34" charset="-122"/>
                <a:ea typeface="Microsoft YaHei" panose="020B0503020204020204" pitchFamily="34" charset="-122"/>
                <a:cs typeface="Times New Roman (正文 CS 字体)"/>
              </a:rPr>
              <a:t>、</a:t>
            </a:r>
            <a:r>
              <a:rPr lang="en-US" altLang="zh-CN" sz="1600" dirty="0">
                <a:latin typeface="Microsoft YaHei" panose="020B0503020204020204" pitchFamily="34" charset="-122"/>
                <a:ea typeface="Microsoft YaHei" panose="020B0503020204020204" pitchFamily="34" charset="-122"/>
                <a:cs typeface="Times New Roman (正文 CS 字体)"/>
              </a:rPr>
              <a:t>375</a:t>
            </a:r>
            <a:r>
              <a:rPr lang="zh-CN" altLang="zh-CN" sz="1600" dirty="0">
                <a:latin typeface="Microsoft YaHei" panose="020B0503020204020204" pitchFamily="34" charset="-122"/>
                <a:ea typeface="Microsoft YaHei" panose="020B0503020204020204" pitchFamily="34" charset="-122"/>
                <a:cs typeface="Times New Roman (正文 CS 字体)"/>
              </a:rPr>
              <a:t>、</a:t>
            </a:r>
            <a:r>
              <a:rPr lang="en-US" altLang="zh-CN" sz="1600" dirty="0">
                <a:latin typeface="Microsoft YaHei" panose="020B0503020204020204" pitchFamily="34" charset="-122"/>
                <a:ea typeface="Microsoft YaHei" panose="020B0503020204020204" pitchFamily="34" charset="-122"/>
                <a:cs typeface="Times New Roman (正文 CS 字体)"/>
              </a:rPr>
              <a:t>395</a:t>
            </a:r>
            <a:r>
              <a:rPr lang="zh-CN" altLang="zh-CN" sz="1600" dirty="0">
                <a:latin typeface="Microsoft YaHei" panose="020B0503020204020204" pitchFamily="34" charset="-122"/>
                <a:ea typeface="Microsoft YaHei" panose="020B0503020204020204" pitchFamily="34" charset="-122"/>
                <a:cs typeface="Times New Roman (正文 CS 字体)"/>
              </a:rPr>
              <a:t>、</a:t>
            </a:r>
            <a:r>
              <a:rPr lang="en-US" altLang="zh-CN" sz="1600" dirty="0">
                <a:latin typeface="Microsoft YaHei" panose="020B0503020204020204" pitchFamily="34" charset="-122"/>
                <a:ea typeface="Microsoft YaHei" panose="020B0503020204020204" pitchFamily="34" charset="-122"/>
                <a:cs typeface="Times New Roman (正文 CS 字体)"/>
              </a:rPr>
              <a:t>282</a:t>
            </a:r>
            <a:r>
              <a:rPr lang="zh-CN" altLang="zh-CN" sz="1600" dirty="0">
                <a:latin typeface="Microsoft YaHei" panose="020B0503020204020204" pitchFamily="34" charset="-122"/>
                <a:ea typeface="Microsoft YaHei" panose="020B0503020204020204" pitchFamily="34" charset="-122"/>
                <a:cs typeface="Times New Roman (正文 CS 字体)"/>
              </a:rPr>
              <a:t>和</a:t>
            </a:r>
            <a:r>
              <a:rPr lang="en-US" altLang="zh-CN" sz="1600" dirty="0">
                <a:latin typeface="Microsoft YaHei" panose="020B0503020204020204" pitchFamily="34" charset="-122"/>
                <a:ea typeface="Microsoft YaHei" panose="020B0503020204020204" pitchFamily="34" charset="-122"/>
                <a:cs typeface="Times New Roman (正文 CS 字体)"/>
              </a:rPr>
              <a:t>620</a:t>
            </a:r>
            <a:endParaRPr lang="zh-CN" altLang="en-US" sz="1600" dirty="0">
              <a:latin typeface="Microsoft YaHei" panose="020B0503020204020204" pitchFamily="34" charset="-122"/>
              <a:ea typeface="Microsoft YaHei" panose="020B0503020204020204" pitchFamily="34" charset="-122"/>
            </a:endParaRPr>
          </a:p>
        </p:txBody>
      </p:sp>
      <p:pic>
        <p:nvPicPr>
          <p:cNvPr id="8" name="图片 7">
            <a:extLst>
              <a:ext uri="{FF2B5EF4-FFF2-40B4-BE49-F238E27FC236}">
                <a16:creationId xmlns:a16="http://schemas.microsoft.com/office/drawing/2014/main" id="{5E8EF190-0FD9-9043-8EBA-53DCE253A9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12" name="文本框 11">
            <a:extLst>
              <a:ext uri="{FF2B5EF4-FFF2-40B4-BE49-F238E27FC236}">
                <a16:creationId xmlns:a16="http://schemas.microsoft.com/office/drawing/2014/main" id="{A34F7745-86CB-E848-981B-5ED77248040B}"/>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21</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918252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3600" dirty="0">
                <a:latin typeface="Microsoft YaHei" panose="020B0503020204020204" pitchFamily="34" charset="-122"/>
                <a:ea typeface="Microsoft YaHei" panose="020B0503020204020204" pitchFamily="34" charset="-122"/>
              </a:rPr>
              <a:t>词频时序变化趋势的识别结果</a:t>
            </a:r>
          </a:p>
        </p:txBody>
      </p:sp>
      <p:pic>
        <p:nvPicPr>
          <p:cNvPr id="6" name="图片 5">
            <a:extLst>
              <a:ext uri="{FF2B5EF4-FFF2-40B4-BE49-F238E27FC236}">
                <a16:creationId xmlns:a16="http://schemas.microsoft.com/office/drawing/2014/main" id="{84610943-F5FC-114F-A8F8-B448621E8F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771" y="1834955"/>
            <a:ext cx="4320000" cy="3242603"/>
          </a:xfrm>
          <a:prstGeom prst="rect">
            <a:avLst/>
          </a:prstGeom>
        </p:spPr>
      </p:pic>
      <p:pic>
        <p:nvPicPr>
          <p:cNvPr id="8" name="图片 7">
            <a:extLst>
              <a:ext uri="{FF2B5EF4-FFF2-40B4-BE49-F238E27FC236}">
                <a16:creationId xmlns:a16="http://schemas.microsoft.com/office/drawing/2014/main" id="{0D625A32-66ED-A945-932F-DB31D2410D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9076" y="1829090"/>
            <a:ext cx="4320000" cy="3242603"/>
          </a:xfrm>
          <a:prstGeom prst="rect">
            <a:avLst/>
          </a:prstGeom>
        </p:spPr>
      </p:pic>
      <p:sp>
        <p:nvSpPr>
          <p:cNvPr id="9" name="文本框 8">
            <a:extLst>
              <a:ext uri="{FF2B5EF4-FFF2-40B4-BE49-F238E27FC236}">
                <a16:creationId xmlns:a16="http://schemas.microsoft.com/office/drawing/2014/main" id="{E0A9C97F-1620-4B42-93A9-115D309E54FD}"/>
              </a:ext>
            </a:extLst>
          </p:cNvPr>
          <p:cNvSpPr txBox="1"/>
          <p:nvPr/>
        </p:nvSpPr>
        <p:spPr>
          <a:xfrm>
            <a:off x="602457" y="5182221"/>
            <a:ext cx="4578179" cy="338554"/>
          </a:xfrm>
          <a:prstGeom prst="rect">
            <a:avLst/>
          </a:prstGeom>
          <a:noFill/>
        </p:spPr>
        <p:txBody>
          <a:bodyPr wrap="square">
            <a:spAutoFit/>
          </a:bodyPr>
          <a:lstStyle/>
          <a:p>
            <a:r>
              <a:rPr lang="zh-CN" altLang="zh-CN" sz="1600" b="1" dirty="0">
                <a:latin typeface="Microsoft YaHei" panose="020B0503020204020204" pitchFamily="34" charset="-122"/>
                <a:ea typeface="Microsoft YaHei" panose="020B0503020204020204" pitchFamily="34" charset="-122"/>
                <a:cs typeface="Times New Roman (正文 CS 字体)"/>
              </a:rPr>
              <a:t>时间加权词频时间序列呈爆发型变化趋势</a:t>
            </a:r>
            <a:endParaRPr lang="zh-CN" altLang="en-US" sz="1600" dirty="0">
              <a:latin typeface="Microsoft YaHei" panose="020B0503020204020204" pitchFamily="34" charset="-122"/>
              <a:ea typeface="Microsoft YaHei" panose="020B0503020204020204" pitchFamily="34" charset="-122"/>
            </a:endParaRPr>
          </a:p>
        </p:txBody>
      </p:sp>
      <p:sp>
        <p:nvSpPr>
          <p:cNvPr id="10" name="文本框 9">
            <a:extLst>
              <a:ext uri="{FF2B5EF4-FFF2-40B4-BE49-F238E27FC236}">
                <a16:creationId xmlns:a16="http://schemas.microsoft.com/office/drawing/2014/main" id="{EB31B03B-6EB8-344C-B1E4-6B07B8FE610B}"/>
              </a:ext>
            </a:extLst>
          </p:cNvPr>
          <p:cNvSpPr txBox="1"/>
          <p:nvPr/>
        </p:nvSpPr>
        <p:spPr>
          <a:xfrm>
            <a:off x="5141223" y="5194792"/>
            <a:ext cx="4578179" cy="338554"/>
          </a:xfrm>
          <a:prstGeom prst="rect">
            <a:avLst/>
          </a:prstGeom>
          <a:noFill/>
        </p:spPr>
        <p:txBody>
          <a:bodyPr wrap="square">
            <a:spAutoFit/>
          </a:bodyPr>
          <a:lstStyle/>
          <a:p>
            <a:r>
              <a:rPr lang="zh-CN" altLang="zh-CN" sz="1600" b="1" dirty="0">
                <a:latin typeface="Microsoft YaHei" panose="020B0503020204020204" pitchFamily="34" charset="-122"/>
                <a:ea typeface="Microsoft YaHei" panose="020B0503020204020204" pitchFamily="34" charset="-122"/>
                <a:cs typeface="Times New Roman (正文 CS 字体)"/>
              </a:rPr>
              <a:t>时间加权词频时间序列呈上升型变化趋势</a:t>
            </a:r>
            <a:endParaRPr lang="zh-CN" altLang="en-US" sz="1600" dirty="0">
              <a:latin typeface="Microsoft YaHei" panose="020B0503020204020204" pitchFamily="34" charset="-122"/>
              <a:ea typeface="Microsoft YaHei" panose="020B0503020204020204" pitchFamily="34" charset="-122"/>
            </a:endParaRPr>
          </a:p>
        </p:txBody>
      </p:sp>
      <p:pic>
        <p:nvPicPr>
          <p:cNvPr id="11" name="图片 10">
            <a:extLst>
              <a:ext uri="{FF2B5EF4-FFF2-40B4-BE49-F238E27FC236}">
                <a16:creationId xmlns:a16="http://schemas.microsoft.com/office/drawing/2014/main" id="{5299612E-A6A1-1643-9857-90320E875F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12" name="文本框 11">
            <a:extLst>
              <a:ext uri="{FF2B5EF4-FFF2-40B4-BE49-F238E27FC236}">
                <a16:creationId xmlns:a16="http://schemas.microsoft.com/office/drawing/2014/main" id="{6877153E-ED46-8C45-837A-3F685E3D8A6A}"/>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22</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341630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3600" dirty="0">
                <a:latin typeface="Microsoft YaHei" panose="020B0503020204020204" pitchFamily="34" charset="-122"/>
                <a:ea typeface="Microsoft YaHei" panose="020B0503020204020204" pitchFamily="34" charset="-122"/>
              </a:rPr>
              <a:t>词频时序变化趋势的识别结果</a:t>
            </a:r>
          </a:p>
        </p:txBody>
      </p:sp>
      <p:sp>
        <p:nvSpPr>
          <p:cNvPr id="9" name="文本框 8">
            <a:extLst>
              <a:ext uri="{FF2B5EF4-FFF2-40B4-BE49-F238E27FC236}">
                <a16:creationId xmlns:a16="http://schemas.microsoft.com/office/drawing/2014/main" id="{E0A9C97F-1620-4B42-93A9-115D309E54FD}"/>
              </a:ext>
            </a:extLst>
          </p:cNvPr>
          <p:cNvSpPr txBox="1"/>
          <p:nvPr/>
        </p:nvSpPr>
        <p:spPr>
          <a:xfrm>
            <a:off x="529198" y="5179493"/>
            <a:ext cx="4578179" cy="338554"/>
          </a:xfrm>
          <a:prstGeom prst="rect">
            <a:avLst/>
          </a:prstGeom>
          <a:noFill/>
        </p:spPr>
        <p:txBody>
          <a:bodyPr wrap="square">
            <a:spAutoFit/>
          </a:bodyPr>
          <a:lstStyle/>
          <a:p>
            <a:r>
              <a:rPr lang="zh-CN" altLang="zh-CN" sz="1600" b="1" dirty="0">
                <a:latin typeface="Microsoft YaHei" panose="020B0503020204020204" pitchFamily="34" charset="-122"/>
                <a:ea typeface="Microsoft YaHei" panose="020B0503020204020204" pitchFamily="34" charset="-122"/>
                <a:cs typeface="Times New Roman (正文 CS 字体)"/>
              </a:rPr>
              <a:t>时间加权词频时间序列呈</a:t>
            </a:r>
            <a:r>
              <a:rPr lang="zh-CN" altLang="en-US" sz="1600" b="1" dirty="0">
                <a:latin typeface="Microsoft YaHei" panose="020B0503020204020204" pitchFamily="34" charset="-122"/>
                <a:ea typeface="Microsoft YaHei" panose="020B0503020204020204" pitchFamily="34" charset="-122"/>
                <a:cs typeface="Times New Roman (正文 CS 字体)"/>
              </a:rPr>
              <a:t>下降</a:t>
            </a:r>
            <a:r>
              <a:rPr lang="zh-CN" altLang="zh-CN" sz="1600" b="1" dirty="0">
                <a:latin typeface="Microsoft YaHei" panose="020B0503020204020204" pitchFamily="34" charset="-122"/>
                <a:ea typeface="Microsoft YaHei" panose="020B0503020204020204" pitchFamily="34" charset="-122"/>
                <a:cs typeface="Times New Roman (正文 CS 字体)"/>
              </a:rPr>
              <a:t>型变化趋势</a:t>
            </a:r>
            <a:endParaRPr lang="zh-CN" altLang="en-US" sz="1600" dirty="0">
              <a:latin typeface="Microsoft YaHei" panose="020B0503020204020204" pitchFamily="34" charset="-122"/>
              <a:ea typeface="Microsoft YaHei" panose="020B0503020204020204" pitchFamily="34" charset="-122"/>
            </a:endParaRPr>
          </a:p>
        </p:txBody>
      </p:sp>
      <p:sp>
        <p:nvSpPr>
          <p:cNvPr id="10" name="文本框 9">
            <a:extLst>
              <a:ext uri="{FF2B5EF4-FFF2-40B4-BE49-F238E27FC236}">
                <a16:creationId xmlns:a16="http://schemas.microsoft.com/office/drawing/2014/main" id="{EB31B03B-6EB8-344C-B1E4-6B07B8FE610B}"/>
              </a:ext>
            </a:extLst>
          </p:cNvPr>
          <p:cNvSpPr txBox="1"/>
          <p:nvPr/>
        </p:nvSpPr>
        <p:spPr>
          <a:xfrm>
            <a:off x="5067964" y="5192064"/>
            <a:ext cx="4578179" cy="338554"/>
          </a:xfrm>
          <a:prstGeom prst="rect">
            <a:avLst/>
          </a:prstGeom>
          <a:noFill/>
        </p:spPr>
        <p:txBody>
          <a:bodyPr wrap="square">
            <a:spAutoFit/>
          </a:bodyPr>
          <a:lstStyle/>
          <a:p>
            <a:r>
              <a:rPr lang="zh-CN" altLang="zh-CN" sz="1600" b="1" dirty="0">
                <a:latin typeface="Microsoft YaHei" panose="020B0503020204020204" pitchFamily="34" charset="-122"/>
                <a:ea typeface="Microsoft YaHei" panose="020B0503020204020204" pitchFamily="34" charset="-122"/>
                <a:cs typeface="Times New Roman (正文 CS 字体)"/>
              </a:rPr>
              <a:t>时间加权词频时间序列呈</a:t>
            </a:r>
            <a:r>
              <a:rPr lang="zh-CN" altLang="en-US" sz="1600" b="1" dirty="0">
                <a:latin typeface="Microsoft YaHei" panose="020B0503020204020204" pitchFamily="34" charset="-122"/>
                <a:ea typeface="Microsoft YaHei" panose="020B0503020204020204" pitchFamily="34" charset="-122"/>
                <a:cs typeface="Times New Roman (正文 CS 字体)"/>
              </a:rPr>
              <a:t>骤降</a:t>
            </a:r>
            <a:r>
              <a:rPr lang="zh-CN" altLang="zh-CN" sz="1600" b="1" dirty="0">
                <a:latin typeface="Microsoft YaHei" panose="020B0503020204020204" pitchFamily="34" charset="-122"/>
                <a:ea typeface="Microsoft YaHei" panose="020B0503020204020204" pitchFamily="34" charset="-122"/>
                <a:cs typeface="Times New Roman (正文 CS 字体)"/>
              </a:rPr>
              <a:t>型变化趋势</a:t>
            </a:r>
            <a:endParaRPr lang="zh-CN" altLang="en-US" sz="1600" dirty="0">
              <a:latin typeface="Microsoft YaHei" panose="020B0503020204020204" pitchFamily="34" charset="-122"/>
              <a:ea typeface="Microsoft YaHei" panose="020B0503020204020204" pitchFamily="34" charset="-122"/>
            </a:endParaRPr>
          </a:p>
        </p:txBody>
      </p:sp>
      <p:pic>
        <p:nvPicPr>
          <p:cNvPr id="11" name="图片 10">
            <a:extLst>
              <a:ext uri="{FF2B5EF4-FFF2-40B4-BE49-F238E27FC236}">
                <a16:creationId xmlns:a16="http://schemas.microsoft.com/office/drawing/2014/main" id="{8D44B8DF-FB35-364B-BB7B-5A22267023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353" y="1798946"/>
            <a:ext cx="4320000" cy="3242603"/>
          </a:xfrm>
          <a:prstGeom prst="rect">
            <a:avLst/>
          </a:prstGeom>
        </p:spPr>
      </p:pic>
      <p:pic>
        <p:nvPicPr>
          <p:cNvPr id="12" name="图片 11">
            <a:extLst>
              <a:ext uri="{FF2B5EF4-FFF2-40B4-BE49-F238E27FC236}">
                <a16:creationId xmlns:a16="http://schemas.microsoft.com/office/drawing/2014/main" id="{E405BF82-3F86-0E40-B705-047850E2FE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37533" y="1811518"/>
            <a:ext cx="4320000" cy="3242603"/>
          </a:xfrm>
          <a:prstGeom prst="rect">
            <a:avLst/>
          </a:prstGeom>
        </p:spPr>
      </p:pic>
      <p:pic>
        <p:nvPicPr>
          <p:cNvPr id="8" name="图片 7">
            <a:extLst>
              <a:ext uri="{FF2B5EF4-FFF2-40B4-BE49-F238E27FC236}">
                <a16:creationId xmlns:a16="http://schemas.microsoft.com/office/drawing/2014/main" id="{42C317BB-BBD9-0443-BB97-C3966D3C2A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13" name="文本框 12">
            <a:extLst>
              <a:ext uri="{FF2B5EF4-FFF2-40B4-BE49-F238E27FC236}">
                <a16:creationId xmlns:a16="http://schemas.microsoft.com/office/drawing/2014/main" id="{EBFCC4F0-A44E-C04D-BC4D-BCAD8C6205DF}"/>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23</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8487184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3600" dirty="0">
                <a:latin typeface="Microsoft YaHei" panose="020B0503020204020204" pitchFamily="34" charset="-122"/>
                <a:ea typeface="Microsoft YaHei" panose="020B0503020204020204" pitchFamily="34" charset="-122"/>
              </a:rPr>
              <a:t>词频时序变化趋势的识别结果</a:t>
            </a:r>
          </a:p>
        </p:txBody>
      </p:sp>
      <p:sp>
        <p:nvSpPr>
          <p:cNvPr id="5" name="文本框 4">
            <a:extLst>
              <a:ext uri="{FF2B5EF4-FFF2-40B4-BE49-F238E27FC236}">
                <a16:creationId xmlns:a16="http://schemas.microsoft.com/office/drawing/2014/main" id="{F6CCB279-6535-6B46-8186-F3642A69922E}"/>
              </a:ext>
            </a:extLst>
          </p:cNvPr>
          <p:cNvSpPr txBox="1"/>
          <p:nvPr/>
        </p:nvSpPr>
        <p:spPr>
          <a:xfrm>
            <a:off x="799545" y="1361831"/>
            <a:ext cx="7544909" cy="787460"/>
          </a:xfrm>
          <a:prstGeom prst="rect">
            <a:avLst/>
          </a:prstGeom>
          <a:noFill/>
        </p:spPr>
        <p:txBody>
          <a:bodyPr wrap="square">
            <a:spAutoFit/>
          </a:bodyPr>
          <a:lstStyle/>
          <a:p>
            <a:pPr indent="342884" algn="just">
              <a:lnSpc>
                <a:spcPct val="150000"/>
              </a:lnSpc>
            </a:pPr>
            <a:r>
              <a:rPr lang="zh-CN" altLang="en-US" sz="1600" dirty="0">
                <a:solidFill>
                  <a:schemeClr val="tx1">
                    <a:lumMod val="85000"/>
                    <a:lumOff val="15000"/>
                  </a:schemeClr>
                </a:solidFill>
                <a:latin typeface="Microsoft YaHei" panose="020B0503020204020204" pitchFamily="34" charset="-122"/>
                <a:ea typeface="Microsoft YaHei" panose="020B0503020204020204" pitchFamily="34" charset="-122"/>
              </a:rPr>
              <a:t>为揭示时间因素对于关键词词频变化趋势的影响，本研究将</a:t>
            </a:r>
            <a:r>
              <a:rPr lang="en-US" altLang="zh-CN" sz="1600" dirty="0">
                <a:solidFill>
                  <a:schemeClr val="tx1">
                    <a:lumMod val="85000"/>
                    <a:lumOff val="15000"/>
                  </a:schemeClr>
                </a:solidFill>
                <a:latin typeface="Microsoft YaHei" panose="020B0503020204020204" pitchFamily="34" charset="-122"/>
                <a:ea typeface="Microsoft YaHei" panose="020B0503020204020204" pitchFamily="34" charset="-122"/>
              </a:rPr>
              <a:t>TTCM</a:t>
            </a:r>
            <a:r>
              <a:rPr lang="zh-CN" altLang="en-US" sz="1600" dirty="0">
                <a:solidFill>
                  <a:schemeClr val="tx1">
                    <a:lumMod val="85000"/>
                    <a:lumOff val="15000"/>
                  </a:schemeClr>
                </a:solidFill>
                <a:latin typeface="Microsoft YaHei" panose="020B0503020204020204" pitchFamily="34" charset="-122"/>
                <a:ea typeface="Microsoft YaHei" panose="020B0503020204020204" pitchFamily="34" charset="-122"/>
              </a:rPr>
              <a:t>模型识别出的两种关键词词频时间序列变化趋势结果进行了对比</a:t>
            </a:r>
            <a:endParaRPr lang="en-US" altLang="zh-CN" sz="1600" dirty="0">
              <a:solidFill>
                <a:schemeClr val="tx1">
                  <a:lumMod val="85000"/>
                  <a:lumOff val="15000"/>
                </a:schemeClr>
              </a:solidFill>
              <a:latin typeface="Microsoft YaHei" panose="020B0503020204020204" pitchFamily="34" charset="-122"/>
              <a:ea typeface="Microsoft YaHei" panose="020B0503020204020204" pitchFamily="34" charset="-122"/>
            </a:endParaRPr>
          </a:p>
        </p:txBody>
      </p:sp>
      <p:pic>
        <p:nvPicPr>
          <p:cNvPr id="8" name="图片 7">
            <a:extLst>
              <a:ext uri="{FF2B5EF4-FFF2-40B4-BE49-F238E27FC236}">
                <a16:creationId xmlns:a16="http://schemas.microsoft.com/office/drawing/2014/main" id="{94820FE2-EE5E-2543-AD4A-970BC4CF44F2}"/>
              </a:ext>
            </a:extLst>
          </p:cNvPr>
          <p:cNvPicPr>
            <a:picLocks noChangeAspect="1"/>
          </p:cNvPicPr>
          <p:nvPr/>
        </p:nvPicPr>
        <p:blipFill>
          <a:blip r:embed="rId3"/>
          <a:stretch>
            <a:fillRect/>
          </a:stretch>
        </p:blipFill>
        <p:spPr>
          <a:xfrm>
            <a:off x="381394" y="2490210"/>
            <a:ext cx="5498482" cy="3269278"/>
          </a:xfrm>
          <a:prstGeom prst="rect">
            <a:avLst/>
          </a:prstGeom>
        </p:spPr>
      </p:pic>
      <p:sp>
        <p:nvSpPr>
          <p:cNvPr id="9" name="文本框 8">
            <a:extLst>
              <a:ext uri="{FF2B5EF4-FFF2-40B4-BE49-F238E27FC236}">
                <a16:creationId xmlns:a16="http://schemas.microsoft.com/office/drawing/2014/main" id="{86687BCB-4613-6846-950C-0265832AE510}"/>
              </a:ext>
            </a:extLst>
          </p:cNvPr>
          <p:cNvSpPr txBox="1"/>
          <p:nvPr/>
        </p:nvSpPr>
        <p:spPr>
          <a:xfrm>
            <a:off x="6186365" y="2216346"/>
            <a:ext cx="2685863" cy="3817007"/>
          </a:xfrm>
          <a:prstGeom prst="rect">
            <a:avLst/>
          </a:prstGeom>
          <a:noFill/>
        </p:spPr>
        <p:txBody>
          <a:bodyPr wrap="square">
            <a:spAutoFit/>
          </a:bodyPr>
          <a:lstStyle/>
          <a:p>
            <a:pPr indent="342884">
              <a:lnSpc>
                <a:spcPct val="125000"/>
              </a:lnSpc>
            </a:pPr>
            <a:r>
              <a:rPr lang="zh-CN" altLang="zh-CN" sz="1500" dirty="0">
                <a:latin typeface="Microsoft YaHei" panose="020B0503020204020204" pitchFamily="34" charset="-122"/>
                <a:ea typeface="Microsoft YaHei" panose="020B0503020204020204" pitchFamily="34" charset="-122"/>
                <a:cs typeface="Times New Roman (正文 CS 字体)"/>
              </a:rPr>
              <a:t>在关键词词频时间序列中，共有</a:t>
            </a:r>
            <a:r>
              <a:rPr lang="en-US" altLang="zh-CN" sz="1500" b="1" dirty="0">
                <a:solidFill>
                  <a:srgbClr val="C00000"/>
                </a:solidFill>
                <a:latin typeface="Microsoft YaHei" panose="020B0503020204020204" pitchFamily="34" charset="-122"/>
                <a:ea typeface="Microsoft YaHei" panose="020B0503020204020204" pitchFamily="34" charset="-122"/>
                <a:cs typeface="Times New Roman (正文 CS 字体)"/>
              </a:rPr>
              <a:t>207</a:t>
            </a:r>
            <a:r>
              <a:rPr lang="zh-CN" altLang="zh-CN" sz="1500" dirty="0">
                <a:latin typeface="Microsoft YaHei" panose="020B0503020204020204" pitchFamily="34" charset="-122"/>
                <a:ea typeface="Microsoft YaHei" panose="020B0503020204020204" pitchFamily="34" charset="-122"/>
                <a:cs typeface="Times New Roman (正文 CS 字体)"/>
              </a:rPr>
              <a:t>个关键词的词频变化被识别出呈现爆发式或波动式的上升趋势，</a:t>
            </a:r>
            <a:r>
              <a:rPr lang="en-US" altLang="zh-CN" sz="1500" b="1" dirty="0">
                <a:solidFill>
                  <a:srgbClr val="C00000"/>
                </a:solidFill>
                <a:latin typeface="Microsoft YaHei" panose="020B0503020204020204" pitchFamily="34" charset="-122"/>
                <a:ea typeface="Microsoft YaHei" panose="020B0503020204020204" pitchFamily="34" charset="-122"/>
                <a:cs typeface="Times New Roman (正文 CS 字体)"/>
              </a:rPr>
              <a:t>69</a:t>
            </a:r>
            <a:r>
              <a:rPr lang="zh-CN" altLang="zh-CN" sz="1500" dirty="0">
                <a:latin typeface="Microsoft YaHei" panose="020B0503020204020204" pitchFamily="34" charset="-122"/>
                <a:ea typeface="Microsoft YaHei" panose="020B0503020204020204" pitchFamily="34" charset="-122"/>
                <a:cs typeface="Times New Roman (正文 CS 字体)"/>
              </a:rPr>
              <a:t>个关键词的词频变化被识别为下降趋势，剩下的</a:t>
            </a:r>
            <a:r>
              <a:rPr lang="en-US" altLang="zh-CN" sz="1500" dirty="0">
                <a:latin typeface="Microsoft YaHei" panose="020B0503020204020204" pitchFamily="34" charset="-122"/>
                <a:ea typeface="Microsoft YaHei" panose="020B0503020204020204" pitchFamily="34" charset="-122"/>
                <a:cs typeface="Times New Roman (正文 CS 字体)"/>
              </a:rPr>
              <a:t>1676</a:t>
            </a:r>
            <a:r>
              <a:rPr lang="zh-CN" altLang="zh-CN" sz="1500" dirty="0">
                <a:latin typeface="Microsoft YaHei" panose="020B0503020204020204" pitchFamily="34" charset="-122"/>
                <a:ea typeface="Microsoft YaHei" panose="020B0503020204020204" pitchFamily="34" charset="-122"/>
                <a:cs typeface="Times New Roman (正文 CS 字体)"/>
              </a:rPr>
              <a:t>个关键词词频变化则为识别为高频波动或无明显变化趋势。在关键词时间加权词频序列中，其变化趋势被识别出具有上升趋势的关键词共</a:t>
            </a:r>
            <a:r>
              <a:rPr lang="en-US" altLang="zh-CN" sz="1500" b="1" dirty="0">
                <a:solidFill>
                  <a:srgbClr val="C00000"/>
                </a:solidFill>
                <a:latin typeface="Microsoft YaHei" panose="020B0503020204020204" pitchFamily="34" charset="-122"/>
                <a:ea typeface="Microsoft YaHei" panose="020B0503020204020204" pitchFamily="34" charset="-122"/>
                <a:cs typeface="Times New Roman (正文 CS 字体)"/>
              </a:rPr>
              <a:t>655</a:t>
            </a:r>
            <a:r>
              <a:rPr lang="zh-CN" altLang="zh-CN" sz="1500" dirty="0">
                <a:latin typeface="Microsoft YaHei" panose="020B0503020204020204" pitchFamily="34" charset="-122"/>
                <a:ea typeface="Microsoft YaHei" panose="020B0503020204020204" pitchFamily="34" charset="-122"/>
                <a:cs typeface="Times New Roman (正文 CS 字体)"/>
              </a:rPr>
              <a:t>个，具有下降趋势的关键词共</a:t>
            </a:r>
            <a:r>
              <a:rPr lang="en-US" altLang="zh-CN" sz="1500" b="1" dirty="0">
                <a:solidFill>
                  <a:srgbClr val="C00000"/>
                </a:solidFill>
                <a:latin typeface="Microsoft YaHei" panose="020B0503020204020204" pitchFamily="34" charset="-122"/>
                <a:ea typeface="Microsoft YaHei" panose="020B0503020204020204" pitchFamily="34" charset="-122"/>
                <a:cs typeface="Times New Roman (正文 CS 字体)"/>
              </a:rPr>
              <a:t>677</a:t>
            </a:r>
            <a:r>
              <a:rPr lang="zh-CN" altLang="zh-CN" sz="1500" dirty="0">
                <a:latin typeface="Microsoft YaHei" panose="020B0503020204020204" pitchFamily="34" charset="-122"/>
                <a:ea typeface="Microsoft YaHei" panose="020B0503020204020204" pitchFamily="34" charset="-122"/>
                <a:cs typeface="Times New Roman (正文 CS 字体)"/>
              </a:rPr>
              <a:t>个，剩下的</a:t>
            </a:r>
            <a:r>
              <a:rPr lang="en-US" altLang="zh-CN" sz="1500" dirty="0">
                <a:latin typeface="Microsoft YaHei" panose="020B0503020204020204" pitchFamily="34" charset="-122"/>
                <a:ea typeface="Microsoft YaHei" panose="020B0503020204020204" pitchFamily="34" charset="-122"/>
                <a:cs typeface="Times New Roman (正文 CS 字体)"/>
              </a:rPr>
              <a:t>620</a:t>
            </a:r>
            <a:r>
              <a:rPr lang="zh-CN" altLang="zh-CN" sz="1500" dirty="0">
                <a:latin typeface="Microsoft YaHei" panose="020B0503020204020204" pitchFamily="34" charset="-122"/>
                <a:ea typeface="Microsoft YaHei" panose="020B0503020204020204" pitchFamily="34" charset="-122"/>
                <a:cs typeface="Times New Roman (正文 CS 字体)"/>
              </a:rPr>
              <a:t>个关键词被认为是波动的常规型</a:t>
            </a:r>
            <a:endParaRPr lang="zh-CN" altLang="en-US" sz="1500" dirty="0">
              <a:latin typeface="Microsoft YaHei" panose="020B0503020204020204" pitchFamily="34" charset="-122"/>
              <a:ea typeface="Microsoft YaHei" panose="020B0503020204020204" pitchFamily="34" charset="-122"/>
            </a:endParaRPr>
          </a:p>
        </p:txBody>
      </p:sp>
      <p:pic>
        <p:nvPicPr>
          <p:cNvPr id="6" name="图片 5">
            <a:extLst>
              <a:ext uri="{FF2B5EF4-FFF2-40B4-BE49-F238E27FC236}">
                <a16:creationId xmlns:a16="http://schemas.microsoft.com/office/drawing/2014/main" id="{0541EB83-6BBB-0E4C-8F75-B4939C0DDA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10" name="文本框 9">
            <a:extLst>
              <a:ext uri="{FF2B5EF4-FFF2-40B4-BE49-F238E27FC236}">
                <a16:creationId xmlns:a16="http://schemas.microsoft.com/office/drawing/2014/main" id="{5A1421FA-1E7C-2048-9085-C487260EEB24}"/>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24</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3998298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a:bodyPr>
          <a:lstStyle/>
          <a:p>
            <a:r>
              <a:rPr lang="zh-CN" altLang="en-US" sz="3600" dirty="0">
                <a:latin typeface="Microsoft YaHei" panose="020B0503020204020204" pitchFamily="34" charset="-122"/>
                <a:ea typeface="Microsoft YaHei" panose="020B0503020204020204" pitchFamily="34" charset="-122"/>
              </a:rPr>
              <a:t>词频时序变化趋势的识别结果</a:t>
            </a:r>
          </a:p>
        </p:txBody>
      </p:sp>
      <p:graphicFrame>
        <p:nvGraphicFramePr>
          <p:cNvPr id="2" name="表格 1">
            <a:extLst>
              <a:ext uri="{FF2B5EF4-FFF2-40B4-BE49-F238E27FC236}">
                <a16:creationId xmlns:a16="http://schemas.microsoft.com/office/drawing/2014/main" id="{77737D27-F77C-BA4E-A746-871BE2DDC64C}"/>
              </a:ext>
            </a:extLst>
          </p:cNvPr>
          <p:cNvGraphicFramePr>
            <a:graphicFrameLocks noGrp="1"/>
          </p:cNvGraphicFramePr>
          <p:nvPr>
            <p:extLst>
              <p:ext uri="{D42A27DB-BD31-4B8C-83A1-F6EECF244321}">
                <p14:modId xmlns:p14="http://schemas.microsoft.com/office/powerpoint/2010/main" val="1761610610"/>
              </p:ext>
            </p:extLst>
          </p:nvPr>
        </p:nvGraphicFramePr>
        <p:xfrm>
          <a:off x="72190" y="1366575"/>
          <a:ext cx="5126557" cy="5097936"/>
        </p:xfrm>
        <a:graphic>
          <a:graphicData uri="http://schemas.openxmlformats.org/drawingml/2006/table">
            <a:tbl>
              <a:tblPr firstRow="1" firstCol="1" bandRow="1">
                <a:tableStyleId>{72833802-FEF1-4C79-8D5D-14CF1EAF98D9}</a:tableStyleId>
              </a:tblPr>
              <a:tblGrid>
                <a:gridCol w="611425">
                  <a:extLst>
                    <a:ext uri="{9D8B030D-6E8A-4147-A177-3AD203B41FA5}">
                      <a16:colId xmlns:a16="http://schemas.microsoft.com/office/drawing/2014/main" val="3901819619"/>
                    </a:ext>
                  </a:extLst>
                </a:gridCol>
                <a:gridCol w="1490811">
                  <a:extLst>
                    <a:ext uri="{9D8B030D-6E8A-4147-A177-3AD203B41FA5}">
                      <a16:colId xmlns:a16="http://schemas.microsoft.com/office/drawing/2014/main" val="4131799583"/>
                    </a:ext>
                  </a:extLst>
                </a:gridCol>
                <a:gridCol w="1048951">
                  <a:extLst>
                    <a:ext uri="{9D8B030D-6E8A-4147-A177-3AD203B41FA5}">
                      <a16:colId xmlns:a16="http://schemas.microsoft.com/office/drawing/2014/main" val="2025166185"/>
                    </a:ext>
                  </a:extLst>
                </a:gridCol>
                <a:gridCol w="1043382">
                  <a:extLst>
                    <a:ext uri="{9D8B030D-6E8A-4147-A177-3AD203B41FA5}">
                      <a16:colId xmlns:a16="http://schemas.microsoft.com/office/drawing/2014/main" val="1323320568"/>
                    </a:ext>
                  </a:extLst>
                </a:gridCol>
                <a:gridCol w="931988">
                  <a:extLst>
                    <a:ext uri="{9D8B030D-6E8A-4147-A177-3AD203B41FA5}">
                      <a16:colId xmlns:a16="http://schemas.microsoft.com/office/drawing/2014/main" val="2596755988"/>
                    </a:ext>
                  </a:extLst>
                </a:gridCol>
              </a:tblGrid>
              <a:tr h="212414">
                <a:tc>
                  <a:txBody>
                    <a:bodyPr/>
                    <a:lstStyle/>
                    <a:p>
                      <a:pPr algn="ctr"/>
                      <a:r>
                        <a:rPr lang="zh-CN" sz="1000" kern="100">
                          <a:effectLst/>
                          <a:latin typeface="Microsoft YaHei" panose="020B0503020204020204" pitchFamily="34" charset="-122"/>
                          <a:ea typeface="Microsoft YaHei" panose="020B0503020204020204" pitchFamily="34" charset="-122"/>
                        </a:rPr>
                        <a:t>序号</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关键词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词频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时间加权词频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对比</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1575553004"/>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GroundedTheory</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无趋势</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骤降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3</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4215939908"/>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2</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H-index</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无趋势</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波动下降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3</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337647506"/>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3</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DataMining</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无趋势</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波动上升</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3</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3621676610"/>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4</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InformationSharing</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无趋势</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3</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3266232746"/>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5</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ContentAnalysis</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无趋势</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无趋势</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1752569291"/>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6</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ArtificialIntelligence</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4030806687"/>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7</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DeepLearning</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4203065991"/>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8</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Covid-19</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351302046"/>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9</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Blockchain</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3003968074"/>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10</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BigData</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dirty="0">
                          <a:effectLst/>
                          <a:latin typeface="Microsoft YaHei" panose="020B0503020204020204" pitchFamily="34" charset="-122"/>
                          <a:ea typeface="Microsoft YaHei" panose="020B0503020204020204" pitchFamily="34" charset="-122"/>
                        </a:rPr>
                        <a:t>波动上升</a:t>
                      </a:r>
                      <a:endParaRPr lang="zh-CN" sz="1400" kern="100" dirty="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2</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1006339350"/>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11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SocialNetworkAnalysis</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波动上升</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波动上升</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1697903273"/>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12</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Privacy</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波动上升</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波动上升</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4014754610"/>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13</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SentimentAnalysis</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波动上升</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2</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2186907806"/>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14</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Internet</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波动下降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骤降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2</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3210473235"/>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15</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Web2.0</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波动下降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骤降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2</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1560458779"/>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16</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ResearchProductivity</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波动下降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波动下降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2671885086"/>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17</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Network</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波动下降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波动下降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161022638"/>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18</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SocialMedia</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高频波动</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爆发</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3</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4066199944"/>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19</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Bibliometrics</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高频波动</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无趋势</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3</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523288000"/>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20</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Qualitative</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高频波动</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波动上升</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3</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3546532877"/>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21</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CitationAnalysis</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高频波动</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波动下降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3</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2997121676"/>
                  </a:ext>
                </a:extLst>
              </a:tr>
              <a:tr h="212414">
                <a:tc>
                  <a:txBody>
                    <a:bodyPr/>
                    <a:lstStyle/>
                    <a:p>
                      <a:pPr algn="ctr"/>
                      <a:r>
                        <a:rPr lang="en-US" sz="1000" kern="100">
                          <a:effectLst/>
                          <a:latin typeface="Microsoft YaHei" panose="020B0503020204020204" pitchFamily="34" charset="-122"/>
                          <a:ea typeface="Microsoft YaHei" panose="020B0503020204020204" pitchFamily="34" charset="-122"/>
                        </a:rPr>
                        <a:t>22</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a:effectLst/>
                          <a:latin typeface="Microsoft YaHei" panose="020B0503020204020204" pitchFamily="34" charset="-122"/>
                          <a:ea typeface="Microsoft YaHei" panose="020B0503020204020204" pitchFamily="34" charset="-122"/>
                        </a:rPr>
                        <a:t>InformationRetrieval</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高频波动</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zh-CN" sz="1000" kern="100">
                          <a:effectLst/>
                          <a:latin typeface="Microsoft YaHei" panose="020B0503020204020204" pitchFamily="34" charset="-122"/>
                          <a:ea typeface="Microsoft YaHei" panose="020B0503020204020204" pitchFamily="34" charset="-122"/>
                        </a:rPr>
                        <a:t>骤降</a:t>
                      </a:r>
                      <a:endParaRPr lang="zh-CN" sz="1400" kern="10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a:txBody>
                    <a:bodyPr/>
                    <a:lstStyle/>
                    <a:p>
                      <a:pPr algn="ctr"/>
                      <a:r>
                        <a:rPr lang="en-US" sz="1000" kern="100" dirty="0">
                          <a:effectLst/>
                          <a:latin typeface="Microsoft YaHei" panose="020B0503020204020204" pitchFamily="34" charset="-122"/>
                          <a:ea typeface="Microsoft YaHei" panose="020B0503020204020204" pitchFamily="34" charset="-122"/>
                        </a:rPr>
                        <a:t>3</a:t>
                      </a:r>
                      <a:endParaRPr lang="zh-CN" sz="1400" kern="100" dirty="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extLst>
                  <a:ext uri="{0D108BD9-81ED-4DB2-BD59-A6C34878D82A}">
                    <a16:rowId xmlns:a16="http://schemas.microsoft.com/office/drawing/2014/main" val="600386183"/>
                  </a:ext>
                </a:extLst>
              </a:tr>
              <a:tr h="212414">
                <a:tc gridSpan="5">
                  <a:txBody>
                    <a:bodyPr/>
                    <a:lstStyle/>
                    <a:p>
                      <a:pPr algn="ctr"/>
                      <a:r>
                        <a:rPr lang="en-US" sz="1000" kern="100" dirty="0">
                          <a:effectLst/>
                          <a:latin typeface="Microsoft YaHei" panose="020B0503020204020204" pitchFamily="34" charset="-122"/>
                          <a:ea typeface="Microsoft YaHei" panose="020B0503020204020204" pitchFamily="34" charset="-122"/>
                        </a:rPr>
                        <a:t>1-</a:t>
                      </a:r>
                      <a:r>
                        <a:rPr lang="zh-CN" sz="1000" kern="100" dirty="0">
                          <a:effectLst/>
                          <a:latin typeface="Microsoft YaHei" panose="020B0503020204020204" pitchFamily="34" charset="-122"/>
                          <a:ea typeface="Microsoft YaHei" panose="020B0503020204020204" pitchFamily="34" charset="-122"/>
                        </a:rPr>
                        <a:t>趋势完全相同；</a:t>
                      </a:r>
                      <a:r>
                        <a:rPr lang="en-US" sz="1000" kern="100" dirty="0">
                          <a:effectLst/>
                          <a:latin typeface="Microsoft YaHei" panose="020B0503020204020204" pitchFamily="34" charset="-122"/>
                          <a:ea typeface="Microsoft YaHei" panose="020B0503020204020204" pitchFamily="34" charset="-122"/>
                        </a:rPr>
                        <a:t>2-</a:t>
                      </a:r>
                      <a:r>
                        <a:rPr lang="zh-CN" sz="1000" kern="100" dirty="0">
                          <a:effectLst/>
                          <a:latin typeface="Microsoft YaHei" panose="020B0503020204020204" pitchFamily="34" charset="-122"/>
                          <a:ea typeface="Microsoft YaHei" panose="020B0503020204020204" pitchFamily="34" charset="-122"/>
                        </a:rPr>
                        <a:t>同向异趋势；</a:t>
                      </a:r>
                      <a:r>
                        <a:rPr lang="en-US" sz="1000" kern="100" dirty="0">
                          <a:effectLst/>
                          <a:latin typeface="Microsoft YaHei" panose="020B0503020204020204" pitchFamily="34" charset="-122"/>
                          <a:ea typeface="Microsoft YaHei" panose="020B0503020204020204" pitchFamily="34" charset="-122"/>
                        </a:rPr>
                        <a:t>3-</a:t>
                      </a:r>
                      <a:r>
                        <a:rPr lang="zh-CN" sz="1000" kern="100" dirty="0">
                          <a:effectLst/>
                          <a:latin typeface="Microsoft YaHei" panose="020B0503020204020204" pitchFamily="34" charset="-122"/>
                          <a:ea typeface="Microsoft YaHei" panose="020B0503020204020204" pitchFamily="34" charset="-122"/>
                        </a:rPr>
                        <a:t>异向趋势</a:t>
                      </a:r>
                      <a:endParaRPr lang="zh-CN" sz="1400" kern="100" dirty="0">
                        <a:effectLst/>
                        <a:latin typeface="Microsoft YaHei" panose="020B0503020204020204" pitchFamily="34" charset="-122"/>
                        <a:ea typeface="Microsoft YaHei" panose="020B0503020204020204" pitchFamily="34" charset="-122"/>
                        <a:cs typeface="Times New Roman (正文 CS 字体)"/>
                      </a:endParaRPr>
                    </a:p>
                  </a:txBody>
                  <a:tcPr marL="51435" marR="51435"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590610334"/>
                  </a:ext>
                </a:extLst>
              </a:tr>
            </a:tbl>
          </a:graphicData>
        </a:graphic>
      </p:graphicFrame>
      <p:sp>
        <p:nvSpPr>
          <p:cNvPr id="11" name="文本框 10">
            <a:extLst>
              <a:ext uri="{FF2B5EF4-FFF2-40B4-BE49-F238E27FC236}">
                <a16:creationId xmlns:a16="http://schemas.microsoft.com/office/drawing/2014/main" id="{981EE2E6-D9DC-5640-A7CB-53C085704C41}"/>
              </a:ext>
            </a:extLst>
          </p:cNvPr>
          <p:cNvSpPr txBox="1"/>
          <p:nvPr/>
        </p:nvSpPr>
        <p:spPr>
          <a:xfrm>
            <a:off x="5198747" y="1756852"/>
            <a:ext cx="3945255" cy="4255396"/>
          </a:xfrm>
          <a:prstGeom prst="rect">
            <a:avLst/>
          </a:prstGeom>
          <a:noFill/>
        </p:spPr>
        <p:txBody>
          <a:bodyPr wrap="square">
            <a:spAutoFit/>
          </a:bodyPr>
          <a:lstStyle/>
          <a:p>
            <a:pPr marL="214303" indent="-214303">
              <a:lnSpc>
                <a:spcPct val="150000"/>
              </a:lnSpc>
              <a:buFont typeface="Wingdings" pitchFamily="2" charset="2"/>
              <a:buChar char="Ø"/>
            </a:pPr>
            <a:r>
              <a:rPr lang="zh-CN" altLang="zh-CN" sz="1400" dirty="0">
                <a:latin typeface="Microsoft YaHei" panose="020B0503020204020204" pitchFamily="34" charset="-122"/>
                <a:ea typeface="Microsoft YaHei" panose="020B0503020204020204" pitchFamily="34" charset="-122"/>
                <a:cs typeface="Times New Roman (正文 CS 字体)"/>
              </a:rPr>
              <a:t>原始词频时间序列变化趋势被识别为爆发型的关键词，其时间加权词频时间序列变化趋势也被识别为爆发型；</a:t>
            </a:r>
            <a:endParaRPr lang="en-US" altLang="zh-CN" sz="1400" dirty="0">
              <a:latin typeface="Microsoft YaHei" panose="020B0503020204020204" pitchFamily="34" charset="-122"/>
              <a:ea typeface="Microsoft YaHei" panose="020B0503020204020204" pitchFamily="34" charset="-122"/>
              <a:cs typeface="Times New Roman (正文 CS 字体)"/>
            </a:endParaRPr>
          </a:p>
          <a:p>
            <a:pPr marL="214303" indent="-214303">
              <a:lnSpc>
                <a:spcPct val="150000"/>
              </a:lnSpc>
              <a:buFont typeface="Wingdings" pitchFamily="2" charset="2"/>
              <a:buChar char="Ø"/>
            </a:pPr>
            <a:r>
              <a:rPr lang="zh-CN" altLang="zh-CN" sz="1400" dirty="0">
                <a:latin typeface="Microsoft YaHei" panose="020B0503020204020204" pitchFamily="34" charset="-122"/>
                <a:ea typeface="Microsoft YaHei" panose="020B0503020204020204" pitchFamily="34" charset="-122"/>
                <a:cs typeface="Times New Roman (正文 CS 字体)"/>
              </a:rPr>
              <a:t>原始词频时间序列变化趋势被识别为上升型的关键词，其时间加权词频时间序列变化趋势被识别为上升型或爆发型；</a:t>
            </a:r>
            <a:endParaRPr lang="en-US" altLang="zh-CN" sz="1400" dirty="0">
              <a:latin typeface="Microsoft YaHei" panose="020B0503020204020204" pitchFamily="34" charset="-122"/>
              <a:ea typeface="Microsoft YaHei" panose="020B0503020204020204" pitchFamily="34" charset="-122"/>
              <a:cs typeface="Times New Roman (正文 CS 字体)"/>
            </a:endParaRPr>
          </a:p>
          <a:p>
            <a:pPr marL="214303" indent="-214303">
              <a:lnSpc>
                <a:spcPct val="150000"/>
              </a:lnSpc>
              <a:buFont typeface="Wingdings" pitchFamily="2" charset="2"/>
              <a:buChar char="Ø"/>
            </a:pPr>
            <a:r>
              <a:rPr lang="zh-CN" altLang="zh-CN" sz="1400" dirty="0">
                <a:latin typeface="Microsoft YaHei" panose="020B0503020204020204" pitchFamily="34" charset="-122"/>
                <a:ea typeface="Microsoft YaHei" panose="020B0503020204020204" pitchFamily="34" charset="-122"/>
                <a:cs typeface="Times New Roman (正文 CS 字体)"/>
              </a:rPr>
              <a:t>原始词频时间序列变化趋势被识别为下降型的关键词，其时间加权词频时间序列变化趋势被识别为下降型或骤降型；</a:t>
            </a:r>
            <a:endParaRPr lang="en-US" altLang="zh-CN" sz="1400" dirty="0">
              <a:latin typeface="Microsoft YaHei" panose="020B0503020204020204" pitchFamily="34" charset="-122"/>
              <a:ea typeface="Microsoft YaHei" panose="020B0503020204020204" pitchFamily="34" charset="-122"/>
              <a:cs typeface="Times New Roman (正文 CS 字体)"/>
            </a:endParaRPr>
          </a:p>
          <a:p>
            <a:pPr marL="214303" indent="-214303">
              <a:lnSpc>
                <a:spcPct val="150000"/>
              </a:lnSpc>
              <a:buFont typeface="Wingdings" pitchFamily="2" charset="2"/>
              <a:buChar char="Ø"/>
            </a:pPr>
            <a:r>
              <a:rPr lang="zh-CN" altLang="zh-CN" sz="1400" dirty="0">
                <a:latin typeface="Microsoft YaHei" panose="020B0503020204020204" pitchFamily="34" charset="-122"/>
                <a:ea typeface="Microsoft YaHei" panose="020B0503020204020204" pitchFamily="34" charset="-122"/>
                <a:cs typeface="Times New Roman (正文 CS 字体)"/>
              </a:rPr>
              <a:t>原始词频时间序列变化趋势呈高频波动或无趋势常规型关键词中，有一部分其时间加权词频时间序列变化趋势被识别为爆发及波动上升等上升型或骤降及波动下降等下降型</a:t>
            </a:r>
            <a:endParaRPr lang="zh-CN" altLang="en-US" sz="1400" dirty="0">
              <a:latin typeface="Microsoft YaHei" panose="020B0503020204020204" pitchFamily="34" charset="-122"/>
              <a:ea typeface="Microsoft YaHei" panose="020B0503020204020204" pitchFamily="34" charset="-122"/>
            </a:endParaRPr>
          </a:p>
        </p:txBody>
      </p:sp>
      <p:pic>
        <p:nvPicPr>
          <p:cNvPr id="5" name="图片 4">
            <a:extLst>
              <a:ext uri="{FF2B5EF4-FFF2-40B4-BE49-F238E27FC236}">
                <a16:creationId xmlns:a16="http://schemas.microsoft.com/office/drawing/2014/main" id="{F7E85C15-6F59-7846-9B6D-92275F1E5A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6" name="文本框 5">
            <a:extLst>
              <a:ext uri="{FF2B5EF4-FFF2-40B4-BE49-F238E27FC236}">
                <a16:creationId xmlns:a16="http://schemas.microsoft.com/office/drawing/2014/main" id="{161E7F99-1FA6-0646-BCB7-5067BC4E520A}"/>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25</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8713539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826579" y="2129291"/>
            <a:ext cx="1730602" cy="1685077"/>
          </a:xfrm>
          <a:prstGeom prst="rect">
            <a:avLst/>
          </a:prstGeom>
          <a:noFill/>
        </p:spPr>
        <p:txBody>
          <a:bodyPr wrap="none" lIns="0" rtlCol="0">
            <a:spAutoFit/>
          </a:bodyPr>
          <a:lstStyle/>
          <a:p>
            <a:pPr algn="l"/>
            <a:r>
              <a:rPr kumimoji="1" lang="en-US" altLang="zh-CN" sz="10350" b="1" dirty="0">
                <a:gradFill>
                  <a:gsLst>
                    <a:gs pos="0">
                      <a:schemeClr val="accent3">
                        <a:lumMod val="60000"/>
                        <a:lumOff val="40000"/>
                      </a:schemeClr>
                    </a:gs>
                    <a:gs pos="100000">
                      <a:schemeClr val="accent3">
                        <a:lumMod val="20000"/>
                        <a:lumOff val="80000"/>
                        <a:alpha val="0"/>
                      </a:schemeClr>
                    </a:gs>
                  </a:gsLst>
                  <a:lin ang="5400000" scaled="1"/>
                </a:gradFill>
                <a:latin typeface="Microsoft YaHei" panose="020B0503020204020204" pitchFamily="34" charset="-122"/>
                <a:ea typeface="Microsoft YaHei" panose="020B0503020204020204" pitchFamily="34" charset="-122"/>
              </a:rPr>
              <a:t>04</a:t>
            </a:r>
            <a:endParaRPr kumimoji="1" lang="zh-CN" altLang="en-US" sz="10350" b="1" dirty="0">
              <a:gradFill>
                <a:gsLst>
                  <a:gs pos="0">
                    <a:schemeClr val="accent3">
                      <a:lumMod val="60000"/>
                      <a:lumOff val="40000"/>
                    </a:schemeClr>
                  </a:gs>
                  <a:gs pos="100000">
                    <a:schemeClr val="accent3">
                      <a:lumMod val="20000"/>
                      <a:lumOff val="80000"/>
                      <a:alpha val="0"/>
                    </a:schemeClr>
                  </a:gs>
                </a:gsLst>
                <a:lin ang="5400000" scaled="1"/>
              </a:gradFill>
              <a:latin typeface="Microsoft YaHei" panose="020B0503020204020204" pitchFamily="34" charset="-122"/>
              <a:ea typeface="Microsoft YaHei" panose="020B0503020204020204" pitchFamily="34" charset="-122"/>
            </a:endParaRPr>
          </a:p>
        </p:txBody>
      </p:sp>
      <p:sp>
        <p:nvSpPr>
          <p:cNvPr id="8" name="文本框 7">
            <a:extLst>
              <a:ext uri="{FF2B5EF4-FFF2-40B4-BE49-F238E27FC236}">
                <a16:creationId xmlns:a16="http://schemas.microsoft.com/office/drawing/2014/main" id="{C0EDBB9B-6E53-644B-83F2-71F4417B4B90}"/>
              </a:ext>
            </a:extLst>
          </p:cNvPr>
          <p:cNvSpPr txBox="1"/>
          <p:nvPr/>
        </p:nvSpPr>
        <p:spPr>
          <a:xfrm>
            <a:off x="8581764" y="6410739"/>
            <a:ext cx="396262"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26</a:t>
            </a:r>
            <a:endParaRPr kumimoji="1" lang="zh-CN" altLang="en-US" sz="1400" dirty="0">
              <a:latin typeface="Microsoft YaHei" panose="020B0503020204020204" pitchFamily="34" charset="-122"/>
              <a:ea typeface="Microsoft YaHei" panose="020B0503020204020204" pitchFamily="34" charset="-122"/>
            </a:endParaRPr>
          </a:p>
        </p:txBody>
      </p:sp>
      <p:sp>
        <p:nvSpPr>
          <p:cNvPr id="10" name="文本框 9">
            <a:extLst>
              <a:ext uri="{FF2B5EF4-FFF2-40B4-BE49-F238E27FC236}">
                <a16:creationId xmlns:a16="http://schemas.microsoft.com/office/drawing/2014/main" id="{4D46E4D7-8615-4940-91C7-5AC795A26D0F}"/>
              </a:ext>
            </a:extLst>
          </p:cNvPr>
          <p:cNvSpPr txBox="1"/>
          <p:nvPr/>
        </p:nvSpPr>
        <p:spPr>
          <a:xfrm>
            <a:off x="-9939" y="72135"/>
            <a:ext cx="5275803" cy="615553"/>
          </a:xfrm>
          <a:prstGeom prst="rect">
            <a:avLst/>
          </a:prstGeom>
          <a:noFill/>
        </p:spPr>
        <p:txBody>
          <a:bodyPr wrap="none" rtlCol="0">
            <a:spAutoFit/>
          </a:bodyPr>
          <a:lstStyle/>
          <a:p>
            <a:r>
              <a:rPr kumimoji="1" lang="en-US" altLang="zh-CN" sz="1700" dirty="0">
                <a:latin typeface="Microsoft YaHei" panose="020B0503020204020204" pitchFamily="34" charset="-122"/>
                <a:ea typeface="Microsoft YaHei" panose="020B0503020204020204" pitchFamily="34" charset="-122"/>
              </a:rPr>
              <a:t>2023</a:t>
            </a:r>
            <a:r>
              <a:rPr kumimoji="1" lang="zh-CN" altLang="en-US" sz="1700" dirty="0">
                <a:latin typeface="Microsoft YaHei" panose="020B0503020204020204" pitchFamily="34" charset="-122"/>
                <a:ea typeface="Microsoft YaHei" panose="020B0503020204020204" pitchFamily="34" charset="-122"/>
              </a:rPr>
              <a:t>年中国情报学年会暨情报学与情报工作发展论坛</a:t>
            </a:r>
            <a:endParaRPr kumimoji="1" lang="en-US" altLang="zh-CN" sz="1700" dirty="0">
              <a:latin typeface="Microsoft YaHei" panose="020B0503020204020204" pitchFamily="34" charset="-122"/>
              <a:ea typeface="Microsoft YaHei" panose="020B0503020204020204" pitchFamily="34" charset="-122"/>
            </a:endParaRPr>
          </a:p>
          <a:p>
            <a:pPr algn="ctr"/>
            <a:r>
              <a:rPr kumimoji="1" lang="zh-CN" altLang="en-US" sz="1700" dirty="0">
                <a:latin typeface="Microsoft YaHei" panose="020B0503020204020204" pitchFamily="34" charset="-122"/>
                <a:ea typeface="Microsoft YaHei" panose="020B0503020204020204" pitchFamily="34" charset="-122"/>
              </a:rPr>
              <a:t>第十三届全国情报学博士生学术论坛</a:t>
            </a:r>
          </a:p>
        </p:txBody>
      </p:sp>
      <p:pic>
        <p:nvPicPr>
          <p:cNvPr id="5" name="图片 4">
            <a:extLst>
              <a:ext uri="{FF2B5EF4-FFF2-40B4-BE49-F238E27FC236}">
                <a16:creationId xmlns:a16="http://schemas.microsoft.com/office/drawing/2014/main" id="{E55BF500-3D1C-A44F-AAFA-F035ED7D21C0}"/>
              </a:ext>
            </a:extLst>
          </p:cNvPr>
          <p:cNvPicPr>
            <a:picLocks noChangeAspect="1"/>
          </p:cNvPicPr>
          <p:nvPr/>
        </p:nvPicPr>
        <p:blipFill>
          <a:blip r:embed="rId2">
            <a:duotone>
              <a:prstClr val="black"/>
              <a:schemeClr val="tx2">
                <a:tint val="45000"/>
                <a:satMod val="400000"/>
              </a:schemeClr>
            </a:duotone>
            <a:alphaModFix amt="3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2736850" y="954500"/>
            <a:ext cx="5473700" cy="5461000"/>
          </a:xfrm>
          <a:prstGeom prst="rect">
            <a:avLst/>
          </a:prstGeom>
        </p:spPr>
      </p:pic>
      <p:pic>
        <p:nvPicPr>
          <p:cNvPr id="12" name="图片 11">
            <a:extLst>
              <a:ext uri="{FF2B5EF4-FFF2-40B4-BE49-F238E27FC236}">
                <a16:creationId xmlns:a16="http://schemas.microsoft.com/office/drawing/2014/main" id="{DD302D8D-EC6C-4147-9CB0-068848BBAFC9}"/>
              </a:ext>
            </a:extLst>
          </p:cNvPr>
          <p:cNvPicPr>
            <a:picLocks noChangeAspect="1"/>
          </p:cNvPicPr>
          <p:nvPr/>
        </p:nvPicPr>
        <p:blipFill>
          <a:blip r:embed="rId2">
            <a:duotone>
              <a:prstClr val="black"/>
              <a:schemeClr val="tx2">
                <a:tint val="45000"/>
                <a:satMod val="400000"/>
              </a:schemeClr>
            </a:duotone>
            <a:alphaModFix amt="35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a:off x="6407152" y="954500"/>
            <a:ext cx="5473700" cy="5461000"/>
          </a:xfrm>
          <a:prstGeom prst="rect">
            <a:avLst/>
          </a:prstGeom>
        </p:spPr>
      </p:pic>
      <p:pic>
        <p:nvPicPr>
          <p:cNvPr id="11" name="图片 10">
            <a:extLst>
              <a:ext uri="{FF2B5EF4-FFF2-40B4-BE49-F238E27FC236}">
                <a16:creationId xmlns:a16="http://schemas.microsoft.com/office/drawing/2014/main" id="{C1409066-7BA4-F148-B828-57E2CC61F6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91063" y="99538"/>
            <a:ext cx="1867143" cy="588150"/>
          </a:xfrm>
          <a:prstGeom prst="rect">
            <a:avLst/>
          </a:prstGeom>
        </p:spPr>
      </p:pic>
      <p:sp>
        <p:nvSpPr>
          <p:cNvPr id="9" name="文本占位符 39"/>
          <p:cNvSpPr txBox="1"/>
          <p:nvPr/>
        </p:nvSpPr>
        <p:spPr>
          <a:xfrm>
            <a:off x="2309249" y="3128886"/>
            <a:ext cx="4525503" cy="662398"/>
          </a:xfrm>
          <a:prstGeom prst="rect">
            <a:avLst/>
          </a:prstGeom>
        </p:spPr>
        <p:txBody>
          <a:bodyPr lIns="0" tIns="0" rIns="0" bIns="0" anchor="ctr" anchorCtr="0">
            <a:norm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lgn="dist">
              <a:buNone/>
            </a:pPr>
            <a:r>
              <a:rPr lang="zh-CN" altLang="en-US" sz="4500" b="1" dirty="0">
                <a:solidFill>
                  <a:schemeClr val="accent2"/>
                </a:solidFill>
                <a:latin typeface="Microsoft YaHei" panose="020B0503020204020204" pitchFamily="34" charset="-122"/>
                <a:ea typeface="Microsoft YaHei" panose="020B0503020204020204" pitchFamily="34" charset="-122"/>
              </a:rPr>
              <a:t>总结与展望</a:t>
            </a:r>
          </a:p>
        </p:txBody>
      </p:sp>
      <p:sp>
        <p:nvSpPr>
          <p:cNvPr id="83" name="文本框 82"/>
          <p:cNvSpPr txBox="1"/>
          <p:nvPr/>
        </p:nvSpPr>
        <p:spPr>
          <a:xfrm>
            <a:off x="2247684" y="3756402"/>
            <a:ext cx="4648635" cy="372780"/>
          </a:xfrm>
          <a:prstGeom prst="rect">
            <a:avLst/>
          </a:prstGeom>
          <a:noFill/>
        </p:spPr>
        <p:txBody>
          <a:bodyPr wrap="square" lIns="0" tIns="0" rIns="0" bIns="0" rtlCol="0" anchor="ctr" anchorCtr="0">
            <a:normAutofit/>
          </a:bodyPr>
          <a:lstStyle/>
          <a:p>
            <a:pPr algn="dist"/>
            <a:r>
              <a:rPr kumimoji="1" lang="en-US" altLang="zh-CN" sz="1500" dirty="0">
                <a:solidFill>
                  <a:schemeClr val="tx2"/>
                </a:solidFill>
                <a:latin typeface="Microsoft YaHei" panose="020B0503020204020204" pitchFamily="34" charset="-122"/>
                <a:ea typeface="Microsoft YaHei" panose="020B0503020204020204" pitchFamily="34" charset="-122"/>
              </a:rPr>
              <a:t>Conclusion and Outlook</a:t>
            </a:r>
          </a:p>
          <a:p>
            <a:pPr algn="dist"/>
            <a:endParaRPr kumimoji="1" lang="zh-CN" altLang="en-US" sz="1500" dirty="0">
              <a:solidFill>
                <a:schemeClr val="tx2"/>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7717691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zh-CN" altLang="en-US" dirty="0">
                <a:latin typeface="Microsoft YaHei" panose="020B0503020204020204" pitchFamily="34" charset="-122"/>
                <a:ea typeface="Microsoft YaHei" panose="020B0503020204020204" pitchFamily="34" charset="-122"/>
              </a:rPr>
              <a:t>总结与展望</a:t>
            </a:r>
          </a:p>
        </p:txBody>
      </p:sp>
      <p:grpSp>
        <p:nvGrpSpPr>
          <p:cNvPr id="8" name="组合 7">
            <a:extLst>
              <a:ext uri="{FF2B5EF4-FFF2-40B4-BE49-F238E27FC236}">
                <a16:creationId xmlns:a16="http://schemas.microsoft.com/office/drawing/2014/main" id="{65270AD7-D155-5E46-A806-E886946D4F0C}"/>
              </a:ext>
            </a:extLst>
          </p:cNvPr>
          <p:cNvGrpSpPr/>
          <p:nvPr/>
        </p:nvGrpSpPr>
        <p:grpSpPr>
          <a:xfrm>
            <a:off x="110928" y="1219214"/>
            <a:ext cx="2864644" cy="5184637"/>
            <a:chOff x="147901" y="1373655"/>
            <a:chExt cx="3819525" cy="4951001"/>
          </a:xfrm>
        </p:grpSpPr>
        <p:sp>
          <p:nvSpPr>
            <p:cNvPr id="5" name="矩形 4"/>
            <p:cNvSpPr/>
            <p:nvPr/>
          </p:nvSpPr>
          <p:spPr>
            <a:xfrm>
              <a:off x="293383" y="2087407"/>
              <a:ext cx="3446011" cy="4237249"/>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Autofit/>
            </a:bodyPr>
            <a:lstStyle/>
            <a:p>
              <a:pPr marL="214303" indent="-214303" algn="just">
                <a:lnSpc>
                  <a:spcPct val="140000"/>
                </a:lnSpc>
                <a:spcAft>
                  <a:spcPts val="450"/>
                </a:spcAft>
                <a:buFont typeface="Wingdings" pitchFamily="2" charset="2"/>
                <a:buChar char="ü"/>
              </a:pPr>
              <a:r>
                <a:rPr lang="en-US" altLang="zh-CN" sz="1200" dirty="0">
                  <a:solidFill>
                    <a:schemeClr val="tx1">
                      <a:lumMod val="75000"/>
                      <a:lumOff val="25000"/>
                    </a:schemeClr>
                  </a:solidFill>
                  <a:latin typeface="Microsoft YaHei" panose="020B0503020204020204" pitchFamily="34" charset="-122"/>
                  <a:ea typeface="Microsoft YaHei" panose="020B0503020204020204" pitchFamily="34" charset="-122"/>
                </a:rPr>
                <a:t>TTCM</a:t>
              </a:r>
              <a:r>
                <a:rPr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rPr>
                <a:t>模型在时间序列变化趋势判别任务中具有良好的识别效果，能有效地区分具有相同变化趋势的时间序列数据。</a:t>
              </a:r>
              <a:endParaRPr lang="en-US" altLang="zh-CN" sz="1200"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214303" indent="-214303" algn="just">
                <a:lnSpc>
                  <a:spcPct val="140000"/>
                </a:lnSpc>
                <a:spcAft>
                  <a:spcPts val="450"/>
                </a:spcAft>
                <a:buFont typeface="Wingdings" pitchFamily="2" charset="2"/>
                <a:buChar char="ü"/>
              </a:pPr>
              <a:r>
                <a:rPr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rPr>
                <a:t>本研究对于</a:t>
              </a:r>
              <a:r>
                <a:rPr lang="en-US" altLang="zh-CN" sz="1200" dirty="0">
                  <a:solidFill>
                    <a:schemeClr val="tx1">
                      <a:lumMod val="75000"/>
                      <a:lumOff val="25000"/>
                    </a:schemeClr>
                  </a:solidFill>
                  <a:latin typeface="Microsoft YaHei" panose="020B0503020204020204" pitchFamily="34" charset="-122"/>
                  <a:ea typeface="Microsoft YaHei" panose="020B0503020204020204" pitchFamily="34" charset="-122"/>
                </a:rPr>
                <a:t>TTCM</a:t>
              </a:r>
              <a:r>
                <a:rPr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rPr>
                <a:t>模型的实现过程具有科学性（</a:t>
              </a:r>
              <a:r>
                <a:rPr lang="en-US" altLang="zh-CN" sz="1200" dirty="0">
                  <a:solidFill>
                    <a:schemeClr val="tx1">
                      <a:lumMod val="75000"/>
                      <a:lumOff val="25000"/>
                    </a:schemeClr>
                  </a:solidFill>
                  <a:latin typeface="Microsoft YaHei" panose="020B0503020204020204" pitchFamily="34" charset="-122"/>
                  <a:ea typeface="Microsoft YaHei" panose="020B0503020204020204" pitchFamily="34" charset="-122"/>
                </a:rPr>
                <a:t>DTW</a:t>
              </a:r>
              <a:r>
                <a:rPr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rPr>
                <a:t>距离、就低原则、</a:t>
              </a:r>
              <a:r>
                <a:rPr lang="en-US" altLang="zh-CN" sz="1200" dirty="0">
                  <a:solidFill>
                    <a:schemeClr val="tx1">
                      <a:lumMod val="75000"/>
                      <a:lumOff val="25000"/>
                    </a:schemeClr>
                  </a:solidFill>
                  <a:latin typeface="Microsoft YaHei" panose="020B0503020204020204" pitchFamily="34" charset="-122"/>
                  <a:ea typeface="Microsoft YaHei" panose="020B0503020204020204" pitchFamily="34" charset="-122"/>
                </a:rPr>
                <a:t>Spark</a:t>
              </a:r>
              <a:r>
                <a:rPr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rPr>
                <a:t>框架下的算法实现）</a:t>
              </a:r>
              <a:endParaRPr lang="en-US" altLang="zh-CN" sz="1200"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214303" indent="-214303" algn="just">
                <a:lnSpc>
                  <a:spcPct val="140000"/>
                </a:lnSpc>
                <a:spcAft>
                  <a:spcPts val="450"/>
                </a:spcAft>
                <a:buFont typeface="Wingdings" pitchFamily="2" charset="2"/>
                <a:buChar char="ü"/>
              </a:pPr>
              <a:r>
                <a:rPr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rPr>
                <a:t>基于</a:t>
              </a:r>
              <a:r>
                <a:rPr lang="en-US" altLang="zh-CN" sz="1200" dirty="0">
                  <a:solidFill>
                    <a:schemeClr val="tx1">
                      <a:lumMod val="75000"/>
                      <a:lumOff val="25000"/>
                    </a:schemeClr>
                  </a:solidFill>
                  <a:latin typeface="Microsoft YaHei" panose="020B0503020204020204" pitchFamily="34" charset="-122"/>
                  <a:ea typeface="Microsoft YaHei" panose="020B0503020204020204" pitchFamily="34" charset="-122"/>
                </a:rPr>
                <a:t>TTCM</a:t>
              </a:r>
              <a:r>
                <a:rPr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rPr>
                <a:t>模型对关键词词频时间序列进行了分析，从中识别出了突然爆发的新兴词、高频波动的标签词、波动上升的热点词和呈下降趋势的淡出词，为科技情报分析提供了一种新的思路</a:t>
              </a:r>
              <a:endParaRPr kumimoji="1" lang="en-US" altLang="zh-CN" sz="12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4" name="文本框 3"/>
            <p:cNvSpPr txBox="1"/>
            <p:nvPr/>
          </p:nvSpPr>
          <p:spPr>
            <a:xfrm>
              <a:off x="294481" y="1590091"/>
              <a:ext cx="3491388" cy="497316"/>
            </a:xfrm>
            <a:prstGeom prst="rect">
              <a:avLst/>
            </a:prstGeom>
            <a:noFill/>
          </p:spPr>
          <p:txBody>
            <a:bodyPr wrap="square" lIns="0" rIns="0" rtlCol="0" anchor="ctr" anchorCtr="0">
              <a:normAutofit/>
            </a:bodyPr>
            <a:lstStyle/>
            <a:p>
              <a:pPr algn="ctr">
                <a:lnSpc>
                  <a:spcPct val="120000"/>
                </a:lnSpc>
              </a:pPr>
              <a:r>
                <a:rPr kumimoji="1" lang="zh-CN" altLang="en-US" b="1" dirty="0">
                  <a:solidFill>
                    <a:schemeClr val="accent2"/>
                  </a:solidFill>
                  <a:latin typeface="Microsoft YaHei" panose="020B0503020204020204" pitchFamily="34" charset="-122"/>
                  <a:ea typeface="Microsoft YaHei" panose="020B0503020204020204" pitchFamily="34" charset="-122"/>
                </a:rPr>
                <a:t>总结</a:t>
              </a:r>
            </a:p>
          </p:txBody>
        </p:sp>
        <p:cxnSp>
          <p:nvCxnSpPr>
            <p:cNvPr id="16" name="直线连接符 15"/>
            <p:cNvCxnSpPr>
              <a:cxnSpLocks/>
            </p:cNvCxnSpPr>
            <p:nvPr/>
          </p:nvCxnSpPr>
          <p:spPr>
            <a:xfrm>
              <a:off x="1891463" y="2101921"/>
              <a:ext cx="267598" cy="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58" name="组合 57"/>
            <p:cNvGrpSpPr/>
            <p:nvPr/>
          </p:nvGrpSpPr>
          <p:grpSpPr>
            <a:xfrm>
              <a:off x="147901" y="1373655"/>
              <a:ext cx="3819525" cy="4908345"/>
              <a:chOff x="803275" y="1160463"/>
              <a:chExt cx="4971883" cy="4973637"/>
            </a:xfrm>
          </p:grpSpPr>
          <p:sp>
            <p:nvSpPr>
              <p:cNvPr id="11" name="矩形 10"/>
              <p:cNvSpPr/>
              <p:nvPr/>
            </p:nvSpPr>
            <p:spPr>
              <a:xfrm>
                <a:off x="803276" y="1160463"/>
                <a:ext cx="4971882" cy="4973637"/>
              </a:xfrm>
              <a:prstGeom prst="rect">
                <a:avLst/>
              </a:prstGeom>
              <a:no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rmAutofit/>
              </a:bodyPr>
              <a:lstStyle/>
              <a:p>
                <a:pPr>
                  <a:lnSpc>
                    <a:spcPct val="130000"/>
                  </a:lnSpc>
                </a:pPr>
                <a:endParaRPr kumimoji="1" lang="zh-CN" altLang="en-US" sz="16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cxnSp>
            <p:nvCxnSpPr>
              <p:cNvPr id="53" name="直线连接符 52"/>
              <p:cNvCxnSpPr/>
              <p:nvPr/>
            </p:nvCxnSpPr>
            <p:spPr>
              <a:xfrm>
                <a:off x="803275" y="1281698"/>
                <a:ext cx="497188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4" name="直线连接符 53"/>
              <p:cNvCxnSpPr/>
              <p:nvPr/>
            </p:nvCxnSpPr>
            <p:spPr>
              <a:xfrm>
                <a:off x="803275" y="6029740"/>
                <a:ext cx="497188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6" name="直线连接符 55"/>
              <p:cNvCxnSpPr/>
              <p:nvPr/>
            </p:nvCxnSpPr>
            <p:spPr>
              <a:xfrm>
                <a:off x="5646819" y="1160463"/>
                <a:ext cx="0" cy="4973637"/>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7" name="直线连接符 56"/>
              <p:cNvCxnSpPr/>
              <p:nvPr/>
            </p:nvCxnSpPr>
            <p:spPr>
              <a:xfrm>
                <a:off x="932145" y="1160463"/>
                <a:ext cx="0" cy="4973637"/>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grpSp>
        <p:nvGrpSpPr>
          <p:cNvPr id="7" name="组合 6">
            <a:extLst>
              <a:ext uri="{FF2B5EF4-FFF2-40B4-BE49-F238E27FC236}">
                <a16:creationId xmlns:a16="http://schemas.microsoft.com/office/drawing/2014/main" id="{20590282-2FCC-F348-B4FA-D7B129AEEF21}"/>
              </a:ext>
            </a:extLst>
          </p:cNvPr>
          <p:cNvGrpSpPr/>
          <p:nvPr/>
        </p:nvGrpSpPr>
        <p:grpSpPr>
          <a:xfrm>
            <a:off x="3130032" y="1219217"/>
            <a:ext cx="2864644" cy="5184631"/>
            <a:chOff x="4222189" y="1358721"/>
            <a:chExt cx="3819525" cy="4951001"/>
          </a:xfrm>
        </p:grpSpPr>
        <p:sp>
          <p:nvSpPr>
            <p:cNvPr id="23" name="矩形 22">
              <a:extLst>
                <a:ext uri="{FF2B5EF4-FFF2-40B4-BE49-F238E27FC236}">
                  <a16:creationId xmlns:a16="http://schemas.microsoft.com/office/drawing/2014/main" id="{7B117A15-A17A-0449-BD08-94CFF58FE20A}"/>
                </a:ext>
              </a:extLst>
            </p:cNvPr>
            <p:cNvSpPr/>
            <p:nvPr/>
          </p:nvSpPr>
          <p:spPr>
            <a:xfrm>
              <a:off x="4367671" y="2072473"/>
              <a:ext cx="3446011" cy="4237249"/>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rmAutofit/>
            </a:bodyPr>
            <a:lstStyle/>
            <a:p>
              <a:pPr marL="214303" indent="-214303" algn="just">
                <a:lnSpc>
                  <a:spcPct val="140000"/>
                </a:lnSpc>
                <a:spcAft>
                  <a:spcPts val="450"/>
                </a:spcAft>
                <a:buFont typeface="Wingdings" pitchFamily="2" charset="2"/>
                <a:buChar char="Ø"/>
              </a:pP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仅选取了</a:t>
              </a:r>
              <a:r>
                <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10</a:t>
              </a: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年的数据进行分析，可能一些在较长时间序列中才能体现出的变化趋势未被识别到并加以分析 </a:t>
              </a:r>
              <a:endPar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214303" indent="-214303" algn="just">
                <a:lnSpc>
                  <a:spcPct val="140000"/>
                </a:lnSpc>
                <a:spcAft>
                  <a:spcPts val="450"/>
                </a:spcAft>
                <a:buFont typeface="Wingdings" pitchFamily="2" charset="2"/>
                <a:buChar char="Ø"/>
              </a:pP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算法模型在</a:t>
              </a:r>
              <a:r>
                <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LIS</a:t>
              </a: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之外领域的适用性有待进一步验证</a:t>
              </a:r>
              <a:endPar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214303" indent="-214303" algn="just">
                <a:lnSpc>
                  <a:spcPct val="140000"/>
                </a:lnSpc>
                <a:spcAft>
                  <a:spcPts val="450"/>
                </a:spcAft>
                <a:buFont typeface="Wingdings" pitchFamily="2" charset="2"/>
                <a:buChar char="Ø"/>
              </a:pP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仅从关键词角度开展分析，未在主题维度对关键词间关联纳入考虑</a:t>
              </a:r>
              <a:endPar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24" name="文本框 23">
              <a:extLst>
                <a:ext uri="{FF2B5EF4-FFF2-40B4-BE49-F238E27FC236}">
                  <a16:creationId xmlns:a16="http://schemas.microsoft.com/office/drawing/2014/main" id="{8C88D693-47DF-0E43-9235-A4C90D337D3C}"/>
                </a:ext>
              </a:extLst>
            </p:cNvPr>
            <p:cNvSpPr txBox="1"/>
            <p:nvPr/>
          </p:nvSpPr>
          <p:spPr>
            <a:xfrm>
              <a:off x="4368769" y="1575157"/>
              <a:ext cx="3491388" cy="497316"/>
            </a:xfrm>
            <a:prstGeom prst="rect">
              <a:avLst/>
            </a:prstGeom>
            <a:noFill/>
          </p:spPr>
          <p:txBody>
            <a:bodyPr wrap="square" lIns="0" rIns="0" rtlCol="0" anchor="ctr" anchorCtr="0">
              <a:normAutofit/>
            </a:bodyPr>
            <a:lstStyle/>
            <a:p>
              <a:pPr algn="ctr">
                <a:lnSpc>
                  <a:spcPct val="120000"/>
                </a:lnSpc>
              </a:pPr>
              <a:r>
                <a:rPr kumimoji="1" lang="zh-CN" altLang="en-US" b="1" dirty="0">
                  <a:solidFill>
                    <a:schemeClr val="accent2"/>
                  </a:solidFill>
                  <a:latin typeface="Microsoft YaHei" panose="020B0503020204020204" pitchFamily="34" charset="-122"/>
                  <a:ea typeface="Microsoft YaHei" panose="020B0503020204020204" pitchFamily="34" charset="-122"/>
                </a:rPr>
                <a:t>局限</a:t>
              </a:r>
            </a:p>
          </p:txBody>
        </p:sp>
        <p:cxnSp>
          <p:nvCxnSpPr>
            <p:cNvPr id="25" name="直线连接符 24">
              <a:extLst>
                <a:ext uri="{FF2B5EF4-FFF2-40B4-BE49-F238E27FC236}">
                  <a16:creationId xmlns:a16="http://schemas.microsoft.com/office/drawing/2014/main" id="{9363CDFA-1FBB-B349-9DCA-B175CB30CFA2}"/>
                </a:ext>
              </a:extLst>
            </p:cNvPr>
            <p:cNvCxnSpPr>
              <a:cxnSpLocks/>
            </p:cNvCxnSpPr>
            <p:nvPr/>
          </p:nvCxnSpPr>
          <p:spPr>
            <a:xfrm>
              <a:off x="5965751" y="2086987"/>
              <a:ext cx="267598" cy="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6" name="组合 25">
              <a:extLst>
                <a:ext uri="{FF2B5EF4-FFF2-40B4-BE49-F238E27FC236}">
                  <a16:creationId xmlns:a16="http://schemas.microsoft.com/office/drawing/2014/main" id="{065A1FBC-3045-834E-A75F-EAC65C3FDEE9}"/>
                </a:ext>
              </a:extLst>
            </p:cNvPr>
            <p:cNvGrpSpPr/>
            <p:nvPr/>
          </p:nvGrpSpPr>
          <p:grpSpPr>
            <a:xfrm>
              <a:off x="4222189" y="1358721"/>
              <a:ext cx="3819525" cy="4908345"/>
              <a:chOff x="803275" y="1160463"/>
              <a:chExt cx="4971883" cy="4973637"/>
            </a:xfrm>
          </p:grpSpPr>
          <p:sp>
            <p:nvSpPr>
              <p:cNvPr id="27" name="矩形 26">
                <a:extLst>
                  <a:ext uri="{FF2B5EF4-FFF2-40B4-BE49-F238E27FC236}">
                    <a16:creationId xmlns:a16="http://schemas.microsoft.com/office/drawing/2014/main" id="{427C1EA4-CEBA-A64F-94AF-C28B5449E35E}"/>
                  </a:ext>
                </a:extLst>
              </p:cNvPr>
              <p:cNvSpPr/>
              <p:nvPr/>
            </p:nvSpPr>
            <p:spPr>
              <a:xfrm>
                <a:off x="803276" y="1160463"/>
                <a:ext cx="4971882" cy="4973637"/>
              </a:xfrm>
              <a:prstGeom prst="rect">
                <a:avLst/>
              </a:prstGeom>
              <a:no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rmAutofit/>
              </a:bodyPr>
              <a:lstStyle/>
              <a:p>
                <a:pPr>
                  <a:lnSpc>
                    <a:spcPct val="130000"/>
                  </a:lnSpc>
                </a:pPr>
                <a:endParaRPr kumimoji="1" lang="zh-CN" altLang="en-US" sz="16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cxnSp>
            <p:nvCxnSpPr>
              <p:cNvPr id="28" name="直线连接符 27">
                <a:extLst>
                  <a:ext uri="{FF2B5EF4-FFF2-40B4-BE49-F238E27FC236}">
                    <a16:creationId xmlns:a16="http://schemas.microsoft.com/office/drawing/2014/main" id="{BB2851AA-D168-4A4A-B477-E75C56ED2893}"/>
                  </a:ext>
                </a:extLst>
              </p:cNvPr>
              <p:cNvCxnSpPr/>
              <p:nvPr/>
            </p:nvCxnSpPr>
            <p:spPr>
              <a:xfrm>
                <a:off x="803275" y="1281698"/>
                <a:ext cx="497188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9" name="直线连接符 28">
                <a:extLst>
                  <a:ext uri="{FF2B5EF4-FFF2-40B4-BE49-F238E27FC236}">
                    <a16:creationId xmlns:a16="http://schemas.microsoft.com/office/drawing/2014/main" id="{5AD75341-0245-9E4F-970B-02EC914F938B}"/>
                  </a:ext>
                </a:extLst>
              </p:cNvPr>
              <p:cNvCxnSpPr/>
              <p:nvPr/>
            </p:nvCxnSpPr>
            <p:spPr>
              <a:xfrm>
                <a:off x="803275" y="6029740"/>
                <a:ext cx="497188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直线连接符 29">
                <a:extLst>
                  <a:ext uri="{FF2B5EF4-FFF2-40B4-BE49-F238E27FC236}">
                    <a16:creationId xmlns:a16="http://schemas.microsoft.com/office/drawing/2014/main" id="{8B41E5A4-30E0-D844-9EB7-28E03D997111}"/>
                  </a:ext>
                </a:extLst>
              </p:cNvPr>
              <p:cNvCxnSpPr/>
              <p:nvPr/>
            </p:nvCxnSpPr>
            <p:spPr>
              <a:xfrm>
                <a:off x="5646819" y="1160463"/>
                <a:ext cx="0" cy="4973637"/>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直线连接符 30">
                <a:extLst>
                  <a:ext uri="{FF2B5EF4-FFF2-40B4-BE49-F238E27FC236}">
                    <a16:creationId xmlns:a16="http://schemas.microsoft.com/office/drawing/2014/main" id="{8A17CBE3-E3AF-7A41-B8E5-D0D785447DCE}"/>
                  </a:ext>
                </a:extLst>
              </p:cNvPr>
              <p:cNvCxnSpPr/>
              <p:nvPr/>
            </p:nvCxnSpPr>
            <p:spPr>
              <a:xfrm>
                <a:off x="932145" y="1160463"/>
                <a:ext cx="0" cy="4973637"/>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grpSp>
        <p:nvGrpSpPr>
          <p:cNvPr id="6" name="组合 5">
            <a:extLst>
              <a:ext uri="{FF2B5EF4-FFF2-40B4-BE49-F238E27FC236}">
                <a16:creationId xmlns:a16="http://schemas.microsoft.com/office/drawing/2014/main" id="{AF9E31CA-D885-7D48-8FC7-BEE085C11891}"/>
              </a:ext>
            </a:extLst>
          </p:cNvPr>
          <p:cNvGrpSpPr/>
          <p:nvPr/>
        </p:nvGrpSpPr>
        <p:grpSpPr>
          <a:xfrm>
            <a:off x="6149139" y="1219532"/>
            <a:ext cx="2864644" cy="5184000"/>
            <a:chOff x="8198850" y="1374404"/>
            <a:chExt cx="3819525" cy="4951001"/>
          </a:xfrm>
        </p:grpSpPr>
        <p:sp>
          <p:nvSpPr>
            <p:cNvPr id="41" name="矩形 40">
              <a:extLst>
                <a:ext uri="{FF2B5EF4-FFF2-40B4-BE49-F238E27FC236}">
                  <a16:creationId xmlns:a16="http://schemas.microsoft.com/office/drawing/2014/main" id="{BCCAEC0D-F41C-6F46-952B-30189AF01A43}"/>
                </a:ext>
              </a:extLst>
            </p:cNvPr>
            <p:cNvSpPr/>
            <p:nvPr/>
          </p:nvSpPr>
          <p:spPr>
            <a:xfrm>
              <a:off x="8344332" y="2088156"/>
              <a:ext cx="3446011" cy="4237249"/>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Autofit/>
            </a:bodyPr>
            <a:lstStyle/>
            <a:p>
              <a:pPr marL="214303" indent="-214303" algn="just">
                <a:lnSpc>
                  <a:spcPct val="140000"/>
                </a:lnSpc>
                <a:spcAft>
                  <a:spcPts val="450"/>
                </a:spcAft>
                <a:buFont typeface="Wingdings" pitchFamily="2" charset="2"/>
                <a:buChar char="p"/>
              </a:pPr>
              <a:r>
                <a:rPr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rPr>
                <a:t>分析、比较更多来源、时间跨度更长的数据集，结合主题识别算法，对关键词及其相互关联相关时间序列开展进一步分析以实现多维度的学科领域知识发现</a:t>
              </a:r>
              <a:endParaRPr lang="en-US" altLang="zh-CN" sz="1200" dirty="0">
                <a:solidFill>
                  <a:schemeClr val="tx1">
                    <a:lumMod val="75000"/>
                    <a:lumOff val="25000"/>
                  </a:schemeClr>
                </a:solidFill>
                <a:latin typeface="Microsoft YaHei" panose="020B0503020204020204" pitchFamily="34" charset="-122"/>
                <a:ea typeface="Microsoft YaHei" panose="020B0503020204020204" pitchFamily="34" charset="-122"/>
              </a:endParaRPr>
            </a:p>
            <a:p>
              <a:pPr marL="214303" indent="-214303" algn="just">
                <a:lnSpc>
                  <a:spcPct val="140000"/>
                </a:lnSpc>
                <a:spcAft>
                  <a:spcPts val="450"/>
                </a:spcAft>
                <a:buFont typeface="Wingdings" pitchFamily="2" charset="2"/>
                <a:buChar char="p"/>
              </a:pPr>
              <a:r>
                <a:rPr kumimoji="1"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rPr>
                <a:t>在广泛实验确定了词频时间序列的多种变化趋势后，可将这些变化趋势进一步固化为模式特征，即将本文模型转化为时间序列变化趋势分类模型，进而实现对大规模学科领域科技文献中新兴词、热点词、标签词、淡出词等的快速识别，即实现对学科领域知识洞见的智能化、自动化预测</a:t>
              </a:r>
              <a:endParaRPr kumimoji="1" lang="en-US" altLang="zh-CN" sz="12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42" name="文本框 41">
              <a:extLst>
                <a:ext uri="{FF2B5EF4-FFF2-40B4-BE49-F238E27FC236}">
                  <a16:creationId xmlns:a16="http://schemas.microsoft.com/office/drawing/2014/main" id="{CA8C18D0-7677-FD4A-8F0D-4D256C0BBF3F}"/>
                </a:ext>
              </a:extLst>
            </p:cNvPr>
            <p:cNvSpPr txBox="1"/>
            <p:nvPr/>
          </p:nvSpPr>
          <p:spPr>
            <a:xfrm>
              <a:off x="8345430" y="1590840"/>
              <a:ext cx="3491388" cy="497316"/>
            </a:xfrm>
            <a:prstGeom prst="rect">
              <a:avLst/>
            </a:prstGeom>
            <a:noFill/>
          </p:spPr>
          <p:txBody>
            <a:bodyPr wrap="square" lIns="0" rIns="0" rtlCol="0" anchor="ctr" anchorCtr="0">
              <a:normAutofit/>
            </a:bodyPr>
            <a:lstStyle/>
            <a:p>
              <a:pPr algn="ctr">
                <a:lnSpc>
                  <a:spcPct val="120000"/>
                </a:lnSpc>
              </a:pPr>
              <a:r>
                <a:rPr kumimoji="1" lang="zh-CN" altLang="en-US" b="1" dirty="0">
                  <a:solidFill>
                    <a:schemeClr val="accent2"/>
                  </a:solidFill>
                  <a:latin typeface="Microsoft YaHei" panose="020B0503020204020204" pitchFamily="34" charset="-122"/>
                  <a:ea typeface="Microsoft YaHei" panose="020B0503020204020204" pitchFamily="34" charset="-122"/>
                </a:rPr>
                <a:t>展望</a:t>
              </a:r>
            </a:p>
          </p:txBody>
        </p:sp>
        <p:cxnSp>
          <p:nvCxnSpPr>
            <p:cNvPr id="43" name="直线连接符 42">
              <a:extLst>
                <a:ext uri="{FF2B5EF4-FFF2-40B4-BE49-F238E27FC236}">
                  <a16:creationId xmlns:a16="http://schemas.microsoft.com/office/drawing/2014/main" id="{4C3EE9AE-0FEB-BB4F-BEC8-760A738B934D}"/>
                </a:ext>
              </a:extLst>
            </p:cNvPr>
            <p:cNvCxnSpPr>
              <a:cxnSpLocks/>
            </p:cNvCxnSpPr>
            <p:nvPr/>
          </p:nvCxnSpPr>
          <p:spPr>
            <a:xfrm>
              <a:off x="9942412" y="2102670"/>
              <a:ext cx="267598" cy="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4" name="组合 43">
              <a:extLst>
                <a:ext uri="{FF2B5EF4-FFF2-40B4-BE49-F238E27FC236}">
                  <a16:creationId xmlns:a16="http://schemas.microsoft.com/office/drawing/2014/main" id="{5CB05D62-C84C-0541-9D7D-32D477C3B512}"/>
                </a:ext>
              </a:extLst>
            </p:cNvPr>
            <p:cNvGrpSpPr/>
            <p:nvPr/>
          </p:nvGrpSpPr>
          <p:grpSpPr>
            <a:xfrm>
              <a:off x="8198850" y="1374404"/>
              <a:ext cx="3819525" cy="4908345"/>
              <a:chOff x="803275" y="1160463"/>
              <a:chExt cx="4971883" cy="4973637"/>
            </a:xfrm>
          </p:grpSpPr>
          <p:sp>
            <p:nvSpPr>
              <p:cNvPr id="45" name="矩形 44">
                <a:extLst>
                  <a:ext uri="{FF2B5EF4-FFF2-40B4-BE49-F238E27FC236}">
                    <a16:creationId xmlns:a16="http://schemas.microsoft.com/office/drawing/2014/main" id="{86011667-4BBB-2444-A0B5-E54313BD2978}"/>
                  </a:ext>
                </a:extLst>
              </p:cNvPr>
              <p:cNvSpPr/>
              <p:nvPr/>
            </p:nvSpPr>
            <p:spPr>
              <a:xfrm>
                <a:off x="803276" y="1160463"/>
                <a:ext cx="4971882" cy="4973637"/>
              </a:xfrm>
              <a:prstGeom prst="rect">
                <a:avLst/>
              </a:prstGeom>
              <a:no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rmAutofit/>
              </a:bodyPr>
              <a:lstStyle/>
              <a:p>
                <a:pPr>
                  <a:lnSpc>
                    <a:spcPct val="130000"/>
                  </a:lnSpc>
                </a:pPr>
                <a:endParaRPr kumimoji="1" lang="zh-CN" altLang="en-US" sz="16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cxnSp>
            <p:nvCxnSpPr>
              <p:cNvPr id="46" name="直线连接符 45">
                <a:extLst>
                  <a:ext uri="{FF2B5EF4-FFF2-40B4-BE49-F238E27FC236}">
                    <a16:creationId xmlns:a16="http://schemas.microsoft.com/office/drawing/2014/main" id="{0916C248-7A49-ED45-A8D0-D5279FBCFDFB}"/>
                  </a:ext>
                </a:extLst>
              </p:cNvPr>
              <p:cNvCxnSpPr/>
              <p:nvPr/>
            </p:nvCxnSpPr>
            <p:spPr>
              <a:xfrm>
                <a:off x="803275" y="1281698"/>
                <a:ext cx="497188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7" name="直线连接符 46">
                <a:extLst>
                  <a:ext uri="{FF2B5EF4-FFF2-40B4-BE49-F238E27FC236}">
                    <a16:creationId xmlns:a16="http://schemas.microsoft.com/office/drawing/2014/main" id="{4C3D62DE-FC71-6846-8469-7BB820262B96}"/>
                  </a:ext>
                </a:extLst>
              </p:cNvPr>
              <p:cNvCxnSpPr/>
              <p:nvPr/>
            </p:nvCxnSpPr>
            <p:spPr>
              <a:xfrm>
                <a:off x="803275" y="6029740"/>
                <a:ext cx="497188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8" name="直线连接符 47">
                <a:extLst>
                  <a:ext uri="{FF2B5EF4-FFF2-40B4-BE49-F238E27FC236}">
                    <a16:creationId xmlns:a16="http://schemas.microsoft.com/office/drawing/2014/main" id="{A923196C-ADC5-CE41-A05E-7081962B3A9E}"/>
                  </a:ext>
                </a:extLst>
              </p:cNvPr>
              <p:cNvCxnSpPr/>
              <p:nvPr/>
            </p:nvCxnSpPr>
            <p:spPr>
              <a:xfrm>
                <a:off x="5646819" y="1160463"/>
                <a:ext cx="0" cy="4973637"/>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9" name="直线连接符 48">
                <a:extLst>
                  <a:ext uri="{FF2B5EF4-FFF2-40B4-BE49-F238E27FC236}">
                    <a16:creationId xmlns:a16="http://schemas.microsoft.com/office/drawing/2014/main" id="{7EB7A913-6343-6F46-8DE1-661A6D304E7C}"/>
                  </a:ext>
                </a:extLst>
              </p:cNvPr>
              <p:cNvCxnSpPr/>
              <p:nvPr/>
            </p:nvCxnSpPr>
            <p:spPr>
              <a:xfrm>
                <a:off x="932145" y="1160463"/>
                <a:ext cx="0" cy="4973637"/>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pic>
        <p:nvPicPr>
          <p:cNvPr id="33" name="图片 32">
            <a:extLst>
              <a:ext uri="{FF2B5EF4-FFF2-40B4-BE49-F238E27FC236}">
                <a16:creationId xmlns:a16="http://schemas.microsoft.com/office/drawing/2014/main" id="{BD5B6809-CC6B-F649-ABC6-8AEF413481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34" name="文本框 33">
            <a:extLst>
              <a:ext uri="{FF2B5EF4-FFF2-40B4-BE49-F238E27FC236}">
                <a16:creationId xmlns:a16="http://schemas.microsoft.com/office/drawing/2014/main" id="{37FDC2DF-969E-674E-A2EC-4BA02EFA9BA3}"/>
              </a:ext>
            </a:extLst>
          </p:cNvPr>
          <p:cNvSpPr txBox="1"/>
          <p:nvPr/>
        </p:nvSpPr>
        <p:spPr>
          <a:xfrm>
            <a:off x="8581764" y="6410739"/>
            <a:ext cx="425116" cy="338554"/>
          </a:xfrm>
          <a:prstGeom prst="rect">
            <a:avLst/>
          </a:prstGeom>
          <a:noFill/>
        </p:spPr>
        <p:txBody>
          <a:bodyPr wrap="none" rtlCol="0">
            <a:spAutoFit/>
          </a:bodyPr>
          <a:lstStyle/>
          <a:p>
            <a:r>
              <a:rPr kumimoji="1" lang="en-US" altLang="zh-CN" sz="1600" dirty="0">
                <a:latin typeface="Microsoft YaHei" panose="020B0503020204020204" pitchFamily="34" charset="-122"/>
                <a:ea typeface="Microsoft YaHei" panose="020B0503020204020204" pitchFamily="34" charset="-122"/>
              </a:rPr>
              <a:t>27</a:t>
            </a:r>
          </a:p>
        </p:txBody>
      </p:sp>
    </p:spTree>
    <p:extLst>
      <p:ext uri="{BB962C8B-B14F-4D97-AF65-F5344CB8AC3E}">
        <p14:creationId xmlns:p14="http://schemas.microsoft.com/office/powerpoint/2010/main" val="4790348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副标题 3">
            <a:extLst>
              <a:ext uri="{FF2B5EF4-FFF2-40B4-BE49-F238E27FC236}">
                <a16:creationId xmlns:a16="http://schemas.microsoft.com/office/drawing/2014/main" id="{44EA63C1-4F9E-C348-B4DA-22C93E2D28E0}"/>
              </a:ext>
            </a:extLst>
          </p:cNvPr>
          <p:cNvSpPr>
            <a:spLocks noGrp="1"/>
          </p:cNvSpPr>
          <p:nvPr>
            <p:ph type="subTitle" idx="1"/>
          </p:nvPr>
        </p:nvSpPr>
        <p:spPr>
          <a:xfrm>
            <a:off x="492754" y="3823267"/>
            <a:ext cx="5026185" cy="381339"/>
          </a:xfrm>
        </p:spPr>
        <p:txBody>
          <a:bodyPr>
            <a:noAutofit/>
          </a:bodyPr>
          <a:lstStyle/>
          <a:p>
            <a:r>
              <a:rPr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汇报人：黄菡    指导老师：王晓光教授    时间：</a:t>
            </a:r>
            <a:r>
              <a:rPr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2023</a:t>
            </a:r>
            <a:r>
              <a:rPr lang="en-GB"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.0</a:t>
            </a:r>
            <a:r>
              <a:rPr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7</a:t>
            </a:r>
            <a:r>
              <a:rPr lang="en-GB"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a:t>
            </a:r>
            <a:r>
              <a:rPr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13</a:t>
            </a:r>
            <a:endParaRPr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endParaRPr>
          </a:p>
          <a:p>
            <a:r>
              <a:rPr lang="zh-CN" altLang="en-US" sz="1400" dirty="0">
                <a:latin typeface="Microsoft YaHei" panose="020B0503020204020204" pitchFamily="34" charset="-122"/>
                <a:ea typeface="Microsoft YaHei" panose="020B0503020204020204" pitchFamily="34" charset="-122"/>
              </a:rPr>
              <a:t>  </a:t>
            </a:r>
          </a:p>
        </p:txBody>
      </p:sp>
      <p:sp>
        <p:nvSpPr>
          <p:cNvPr id="35" name="文本占位符 34"/>
          <p:cNvSpPr>
            <a:spLocks noGrp="1"/>
          </p:cNvSpPr>
          <p:nvPr>
            <p:ph type="body" sz="quarter" idx="14"/>
          </p:nvPr>
        </p:nvSpPr>
        <p:spPr>
          <a:xfrm>
            <a:off x="602455" y="1879600"/>
            <a:ext cx="4806791" cy="1409425"/>
          </a:xfrm>
        </p:spPr>
        <p:txBody>
          <a:bodyPr>
            <a:normAutofit/>
          </a:bodyPr>
          <a:lstStyle/>
          <a:p>
            <a:pPr algn="ctr"/>
            <a:r>
              <a:rPr lang="zh-CN" altLang="en-US" sz="3600" dirty="0">
                <a:latin typeface="Microsoft YaHei" panose="020B0503020204020204" pitchFamily="34" charset="-122"/>
                <a:ea typeface="Microsoft YaHei" panose="020B0503020204020204" pitchFamily="34" charset="-122"/>
              </a:rPr>
              <a:t>恳请各位专家批评指正！</a:t>
            </a:r>
          </a:p>
        </p:txBody>
      </p:sp>
      <p:pic>
        <p:nvPicPr>
          <p:cNvPr id="8" name="图片占位符 7" descr="图片包含 天空, 户外, 建筑物, 日落&#10;&#10;描述已自动生成"/>
          <p:cNvPicPr>
            <a:picLocks noGrp="1" noChangeAspect="1"/>
          </p:cNvPicPr>
          <p:nvPr>
            <p:ph type="pic" sz="quarter" idx="15"/>
          </p:nvPr>
        </p:nvPicPr>
        <p:blipFill rotWithShape="1">
          <a:blip r:embed="rId2">
            <a:extLst>
              <a:ext uri="{28A0092B-C50C-407E-A947-70E740481C1C}">
                <a14:useLocalDpi xmlns:a14="http://schemas.microsoft.com/office/drawing/2010/main" val="0"/>
              </a:ext>
            </a:extLst>
          </a:blip>
          <a:srcRect l="35062" r="35062"/>
          <a:stretch>
            <a:fillRect/>
          </a:stretch>
        </p:blipFill>
        <p:spPr/>
      </p:pic>
      <p:sp>
        <p:nvSpPr>
          <p:cNvPr id="2" name="文本框 1">
            <a:extLst>
              <a:ext uri="{FF2B5EF4-FFF2-40B4-BE49-F238E27FC236}">
                <a16:creationId xmlns:a16="http://schemas.microsoft.com/office/drawing/2014/main" id="{9FD96AFA-29AF-2D43-8A23-095DB93CA501}"/>
              </a:ext>
            </a:extLst>
          </p:cNvPr>
          <p:cNvSpPr txBox="1"/>
          <p:nvPr/>
        </p:nvSpPr>
        <p:spPr>
          <a:xfrm>
            <a:off x="1584720" y="4498671"/>
            <a:ext cx="2842251" cy="869595"/>
          </a:xfrm>
          <a:prstGeom prst="rect">
            <a:avLst/>
          </a:prstGeom>
          <a:noFill/>
        </p:spPr>
        <p:txBody>
          <a:bodyPr wrap="none" lIns="135000" tIns="135000" rIns="135000" bIns="135000" rtlCol="0">
            <a:spAutoFit/>
          </a:bodyPr>
          <a:lstStyle/>
          <a:p>
            <a:pPr algn="just">
              <a:lnSpc>
                <a:spcPct val="130000"/>
              </a:lnSpc>
              <a:spcAft>
                <a:spcPts val="450"/>
              </a:spcAft>
            </a:pP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邮箱：</a:t>
            </a:r>
            <a:r>
              <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huanghan@whu.edu.cn</a:t>
            </a:r>
          </a:p>
          <a:p>
            <a:pPr algn="just">
              <a:lnSpc>
                <a:spcPct val="130000"/>
              </a:lnSpc>
              <a:spcAft>
                <a:spcPts val="450"/>
              </a:spcAft>
            </a:pP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电话</a:t>
            </a:r>
            <a:r>
              <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a:t>
            </a: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微信：</a:t>
            </a:r>
            <a:r>
              <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15527366358</a:t>
            </a:r>
            <a:endPar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3" name="矩形 2">
            <a:extLst>
              <a:ext uri="{FF2B5EF4-FFF2-40B4-BE49-F238E27FC236}">
                <a16:creationId xmlns:a16="http://schemas.microsoft.com/office/drawing/2014/main" id="{0D99D7E9-7DB6-2740-A84B-19EAA93080A4}"/>
              </a:ext>
            </a:extLst>
          </p:cNvPr>
          <p:cNvSpPr/>
          <p:nvPr/>
        </p:nvSpPr>
        <p:spPr>
          <a:xfrm>
            <a:off x="133479" y="294640"/>
            <a:ext cx="2914521" cy="1117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BF46DE53-4594-0646-9750-F21A19B6C5A2}"/>
              </a:ext>
            </a:extLst>
          </p:cNvPr>
          <p:cNvSpPr txBox="1"/>
          <p:nvPr/>
        </p:nvSpPr>
        <p:spPr>
          <a:xfrm>
            <a:off x="-9939" y="72135"/>
            <a:ext cx="5275803" cy="615553"/>
          </a:xfrm>
          <a:prstGeom prst="rect">
            <a:avLst/>
          </a:prstGeom>
          <a:noFill/>
        </p:spPr>
        <p:txBody>
          <a:bodyPr wrap="none" rtlCol="0">
            <a:spAutoFit/>
          </a:bodyPr>
          <a:lstStyle/>
          <a:p>
            <a:r>
              <a:rPr kumimoji="1" lang="en-US" altLang="zh-CN" sz="1700" dirty="0">
                <a:latin typeface="Microsoft YaHei" panose="020B0503020204020204" pitchFamily="34" charset="-122"/>
                <a:ea typeface="Microsoft YaHei" panose="020B0503020204020204" pitchFamily="34" charset="-122"/>
              </a:rPr>
              <a:t>2023</a:t>
            </a:r>
            <a:r>
              <a:rPr kumimoji="1" lang="zh-CN" altLang="en-US" sz="1700" dirty="0">
                <a:latin typeface="Microsoft YaHei" panose="020B0503020204020204" pitchFamily="34" charset="-122"/>
                <a:ea typeface="Microsoft YaHei" panose="020B0503020204020204" pitchFamily="34" charset="-122"/>
              </a:rPr>
              <a:t>年中国情报学年会暨情报学与情报工作发展论坛</a:t>
            </a:r>
            <a:endParaRPr kumimoji="1" lang="en-US" altLang="zh-CN" sz="1700" dirty="0">
              <a:latin typeface="Microsoft YaHei" panose="020B0503020204020204" pitchFamily="34" charset="-122"/>
              <a:ea typeface="Microsoft YaHei" panose="020B0503020204020204" pitchFamily="34" charset="-122"/>
            </a:endParaRPr>
          </a:p>
          <a:p>
            <a:pPr algn="ctr"/>
            <a:r>
              <a:rPr kumimoji="1" lang="zh-CN" altLang="en-US" sz="1700" dirty="0">
                <a:latin typeface="Microsoft YaHei" panose="020B0503020204020204" pitchFamily="34" charset="-122"/>
                <a:ea typeface="Microsoft YaHei" panose="020B0503020204020204" pitchFamily="34" charset="-122"/>
              </a:rPr>
              <a:t>第十三届全国情报学博士生学术论坛</a:t>
            </a:r>
          </a:p>
        </p:txBody>
      </p:sp>
      <p:pic>
        <p:nvPicPr>
          <p:cNvPr id="10" name="图片 9">
            <a:extLst>
              <a:ext uri="{FF2B5EF4-FFF2-40B4-BE49-F238E27FC236}">
                <a16:creationId xmlns:a16="http://schemas.microsoft.com/office/drawing/2014/main" id="{DCA15C97-05F1-CC45-8300-1FFA3DF194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105" y="1238372"/>
            <a:ext cx="2324076" cy="73208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826579" y="2129291"/>
            <a:ext cx="1730602" cy="1685077"/>
          </a:xfrm>
          <a:prstGeom prst="rect">
            <a:avLst/>
          </a:prstGeom>
          <a:noFill/>
        </p:spPr>
        <p:txBody>
          <a:bodyPr wrap="none" lIns="0" rtlCol="0">
            <a:spAutoFit/>
          </a:bodyPr>
          <a:lstStyle/>
          <a:p>
            <a:pPr algn="l"/>
            <a:r>
              <a:rPr kumimoji="1" lang="en-US" altLang="zh-CN" sz="10350" b="1" dirty="0">
                <a:gradFill>
                  <a:gsLst>
                    <a:gs pos="0">
                      <a:schemeClr val="accent3">
                        <a:lumMod val="60000"/>
                        <a:lumOff val="40000"/>
                      </a:schemeClr>
                    </a:gs>
                    <a:gs pos="100000">
                      <a:schemeClr val="accent3">
                        <a:lumMod val="20000"/>
                        <a:lumOff val="80000"/>
                        <a:alpha val="0"/>
                      </a:schemeClr>
                    </a:gs>
                  </a:gsLst>
                  <a:lin ang="5400000" scaled="1"/>
                </a:gradFill>
                <a:latin typeface="Microsoft YaHei" panose="020B0503020204020204" pitchFamily="34" charset="-122"/>
                <a:ea typeface="Microsoft YaHei" panose="020B0503020204020204" pitchFamily="34" charset="-122"/>
              </a:rPr>
              <a:t>01</a:t>
            </a:r>
            <a:endParaRPr kumimoji="1" lang="zh-CN" altLang="en-US" sz="10350" b="1" dirty="0">
              <a:gradFill>
                <a:gsLst>
                  <a:gs pos="0">
                    <a:schemeClr val="accent3">
                      <a:lumMod val="60000"/>
                      <a:lumOff val="40000"/>
                    </a:schemeClr>
                  </a:gs>
                  <a:gs pos="100000">
                    <a:schemeClr val="accent3">
                      <a:lumMod val="20000"/>
                      <a:lumOff val="80000"/>
                      <a:alpha val="0"/>
                    </a:schemeClr>
                  </a:gs>
                </a:gsLst>
                <a:lin ang="5400000" scaled="1"/>
              </a:gradFill>
              <a:latin typeface="Microsoft YaHei" panose="020B0503020204020204" pitchFamily="34" charset="-122"/>
              <a:ea typeface="Microsoft YaHei" panose="020B0503020204020204" pitchFamily="34" charset="-122"/>
            </a:endParaRPr>
          </a:p>
        </p:txBody>
      </p:sp>
      <p:sp>
        <p:nvSpPr>
          <p:cNvPr id="8" name="文本框 7">
            <a:extLst>
              <a:ext uri="{FF2B5EF4-FFF2-40B4-BE49-F238E27FC236}">
                <a16:creationId xmlns:a16="http://schemas.microsoft.com/office/drawing/2014/main" id="{C0EDBB9B-6E53-644B-83F2-71F4417B4B90}"/>
              </a:ext>
            </a:extLst>
          </p:cNvPr>
          <p:cNvSpPr txBox="1"/>
          <p:nvPr/>
        </p:nvSpPr>
        <p:spPr>
          <a:xfrm>
            <a:off x="8581764" y="6410739"/>
            <a:ext cx="290464"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3</a:t>
            </a:r>
            <a:endParaRPr kumimoji="1" lang="zh-CN" altLang="en-US" sz="1400" dirty="0">
              <a:latin typeface="Microsoft YaHei" panose="020B0503020204020204" pitchFamily="34" charset="-122"/>
              <a:ea typeface="Microsoft YaHei" panose="020B0503020204020204" pitchFamily="34" charset="-122"/>
            </a:endParaRPr>
          </a:p>
        </p:txBody>
      </p:sp>
      <p:sp>
        <p:nvSpPr>
          <p:cNvPr id="10" name="文本框 9">
            <a:extLst>
              <a:ext uri="{FF2B5EF4-FFF2-40B4-BE49-F238E27FC236}">
                <a16:creationId xmlns:a16="http://schemas.microsoft.com/office/drawing/2014/main" id="{4D46E4D7-8615-4940-91C7-5AC795A26D0F}"/>
              </a:ext>
            </a:extLst>
          </p:cNvPr>
          <p:cNvSpPr txBox="1"/>
          <p:nvPr/>
        </p:nvSpPr>
        <p:spPr>
          <a:xfrm>
            <a:off x="-9939" y="72135"/>
            <a:ext cx="5275803" cy="615553"/>
          </a:xfrm>
          <a:prstGeom prst="rect">
            <a:avLst/>
          </a:prstGeom>
          <a:noFill/>
        </p:spPr>
        <p:txBody>
          <a:bodyPr wrap="none" rtlCol="0">
            <a:spAutoFit/>
          </a:bodyPr>
          <a:lstStyle/>
          <a:p>
            <a:r>
              <a:rPr kumimoji="1" lang="en-US" altLang="zh-CN" sz="1700" dirty="0">
                <a:latin typeface="Microsoft YaHei" panose="020B0503020204020204" pitchFamily="34" charset="-122"/>
                <a:ea typeface="Microsoft YaHei" panose="020B0503020204020204" pitchFamily="34" charset="-122"/>
              </a:rPr>
              <a:t>2023</a:t>
            </a:r>
            <a:r>
              <a:rPr kumimoji="1" lang="zh-CN" altLang="en-US" sz="1700" dirty="0">
                <a:latin typeface="Microsoft YaHei" panose="020B0503020204020204" pitchFamily="34" charset="-122"/>
                <a:ea typeface="Microsoft YaHei" panose="020B0503020204020204" pitchFamily="34" charset="-122"/>
              </a:rPr>
              <a:t>年中国情报学年会暨情报学与情报工作发展论坛</a:t>
            </a:r>
            <a:endParaRPr kumimoji="1" lang="en-US" altLang="zh-CN" sz="1700" dirty="0">
              <a:latin typeface="Microsoft YaHei" panose="020B0503020204020204" pitchFamily="34" charset="-122"/>
              <a:ea typeface="Microsoft YaHei" panose="020B0503020204020204" pitchFamily="34" charset="-122"/>
            </a:endParaRPr>
          </a:p>
          <a:p>
            <a:pPr algn="ctr"/>
            <a:r>
              <a:rPr kumimoji="1" lang="zh-CN" altLang="en-US" sz="1700" dirty="0">
                <a:latin typeface="Microsoft YaHei" panose="020B0503020204020204" pitchFamily="34" charset="-122"/>
                <a:ea typeface="Microsoft YaHei" panose="020B0503020204020204" pitchFamily="34" charset="-122"/>
              </a:rPr>
              <a:t>第十三届全国情报学博士生学术论坛</a:t>
            </a:r>
          </a:p>
        </p:txBody>
      </p:sp>
      <p:pic>
        <p:nvPicPr>
          <p:cNvPr id="5" name="图片 4">
            <a:extLst>
              <a:ext uri="{FF2B5EF4-FFF2-40B4-BE49-F238E27FC236}">
                <a16:creationId xmlns:a16="http://schemas.microsoft.com/office/drawing/2014/main" id="{E55BF500-3D1C-A44F-AAFA-F035ED7D21C0}"/>
              </a:ext>
            </a:extLst>
          </p:cNvPr>
          <p:cNvPicPr>
            <a:picLocks noChangeAspect="1"/>
          </p:cNvPicPr>
          <p:nvPr/>
        </p:nvPicPr>
        <p:blipFill>
          <a:blip r:embed="rId2">
            <a:duotone>
              <a:prstClr val="black"/>
              <a:schemeClr val="tx2">
                <a:tint val="45000"/>
                <a:satMod val="400000"/>
              </a:schemeClr>
            </a:duotone>
            <a:alphaModFix amt="3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2736850" y="954500"/>
            <a:ext cx="5473700" cy="5461000"/>
          </a:xfrm>
          <a:prstGeom prst="rect">
            <a:avLst/>
          </a:prstGeom>
        </p:spPr>
      </p:pic>
      <p:pic>
        <p:nvPicPr>
          <p:cNvPr id="12" name="图片 11">
            <a:extLst>
              <a:ext uri="{FF2B5EF4-FFF2-40B4-BE49-F238E27FC236}">
                <a16:creationId xmlns:a16="http://schemas.microsoft.com/office/drawing/2014/main" id="{DD302D8D-EC6C-4147-9CB0-068848BBAFC9}"/>
              </a:ext>
            </a:extLst>
          </p:cNvPr>
          <p:cNvPicPr>
            <a:picLocks noChangeAspect="1"/>
          </p:cNvPicPr>
          <p:nvPr/>
        </p:nvPicPr>
        <p:blipFill>
          <a:blip r:embed="rId2">
            <a:duotone>
              <a:prstClr val="black"/>
              <a:schemeClr val="tx2">
                <a:tint val="45000"/>
                <a:satMod val="400000"/>
              </a:schemeClr>
            </a:duotone>
            <a:alphaModFix amt="35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a:off x="6407152" y="954500"/>
            <a:ext cx="5473700" cy="5461000"/>
          </a:xfrm>
          <a:prstGeom prst="rect">
            <a:avLst/>
          </a:prstGeom>
        </p:spPr>
      </p:pic>
      <p:pic>
        <p:nvPicPr>
          <p:cNvPr id="11" name="图片 10">
            <a:extLst>
              <a:ext uri="{FF2B5EF4-FFF2-40B4-BE49-F238E27FC236}">
                <a16:creationId xmlns:a16="http://schemas.microsoft.com/office/drawing/2014/main" id="{C1409066-7BA4-F148-B828-57E2CC61F6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91063" y="99538"/>
            <a:ext cx="1867143" cy="588150"/>
          </a:xfrm>
          <a:prstGeom prst="rect">
            <a:avLst/>
          </a:prstGeom>
        </p:spPr>
      </p:pic>
      <p:sp>
        <p:nvSpPr>
          <p:cNvPr id="9" name="文本占位符 39"/>
          <p:cNvSpPr txBox="1"/>
          <p:nvPr/>
        </p:nvSpPr>
        <p:spPr>
          <a:xfrm>
            <a:off x="2309249" y="3128886"/>
            <a:ext cx="4525503" cy="662398"/>
          </a:xfrm>
          <a:prstGeom prst="rect">
            <a:avLst/>
          </a:prstGeom>
        </p:spPr>
        <p:txBody>
          <a:bodyPr lIns="0" tIns="0" rIns="0" bIns="0" anchor="ctr" anchorCtr="0">
            <a:norm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lgn="dist">
              <a:buNone/>
            </a:pPr>
            <a:r>
              <a:rPr lang="zh-CN" altLang="en-US" sz="4500" b="1" dirty="0">
                <a:solidFill>
                  <a:schemeClr val="accent2"/>
                </a:solidFill>
                <a:latin typeface="Microsoft YaHei" panose="020B0503020204020204" pitchFamily="34" charset="-122"/>
                <a:ea typeface="Microsoft YaHei" panose="020B0503020204020204" pitchFamily="34" charset="-122"/>
              </a:rPr>
              <a:t>研究概述</a:t>
            </a:r>
          </a:p>
        </p:txBody>
      </p:sp>
      <p:sp>
        <p:nvSpPr>
          <p:cNvPr id="83" name="文本框 82"/>
          <p:cNvSpPr txBox="1"/>
          <p:nvPr/>
        </p:nvSpPr>
        <p:spPr>
          <a:xfrm>
            <a:off x="2342428" y="3734694"/>
            <a:ext cx="4492919" cy="230833"/>
          </a:xfrm>
          <a:prstGeom prst="rect">
            <a:avLst/>
          </a:prstGeom>
          <a:noFill/>
        </p:spPr>
        <p:txBody>
          <a:bodyPr wrap="square" lIns="0" tIns="0" rIns="0" bIns="0" rtlCol="0" anchor="ctr" anchorCtr="0">
            <a:normAutofit/>
          </a:bodyPr>
          <a:lstStyle/>
          <a:p>
            <a:pPr algn="dist"/>
            <a:r>
              <a:rPr kumimoji="1" lang="en-US" altLang="zh-CN" sz="1500" dirty="0">
                <a:solidFill>
                  <a:schemeClr val="tx2"/>
                </a:solidFill>
                <a:latin typeface="Microsoft YaHei" panose="020B0503020204020204" pitchFamily="34" charset="-122"/>
                <a:ea typeface="Microsoft YaHei" panose="020B0503020204020204" pitchFamily="34" charset="-122"/>
              </a:rPr>
              <a:t>Background and overview</a:t>
            </a:r>
            <a:endParaRPr kumimoji="1" lang="zh-CN" altLang="en-US" sz="1500" dirty="0">
              <a:solidFill>
                <a:schemeClr val="tx2"/>
              </a:solidFill>
              <a:latin typeface="Microsoft YaHei" panose="020B0503020204020204" pitchFamily="34" charset="-122"/>
              <a:ea typeface="Microsoft YaHei"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zh-CN" altLang="en-US" dirty="0">
                <a:latin typeface="Microsoft YaHei" panose="020B0503020204020204" pitchFamily="34" charset="-122"/>
                <a:ea typeface="Microsoft YaHei" panose="020B0503020204020204" pitchFamily="34" charset="-122"/>
              </a:rPr>
              <a:t>研究概述</a:t>
            </a:r>
          </a:p>
        </p:txBody>
      </p:sp>
      <p:sp>
        <p:nvSpPr>
          <p:cNvPr id="3" name="文本占位符 2"/>
          <p:cNvSpPr>
            <a:spLocks noGrp="1"/>
          </p:cNvSpPr>
          <p:nvPr>
            <p:ph type="body" sz="quarter" idx="4294967295"/>
          </p:nvPr>
        </p:nvSpPr>
        <p:spPr>
          <a:xfrm>
            <a:off x="2087649" y="1882999"/>
            <a:ext cx="6718300" cy="919162"/>
          </a:xfrm>
        </p:spPr>
        <p:txBody>
          <a:bodyPr>
            <a:noAutofit/>
          </a:bodyPr>
          <a:lstStyle/>
          <a:p>
            <a:pPr marL="0" indent="0" algn="just">
              <a:lnSpc>
                <a:spcPct val="120000"/>
              </a:lnSpc>
              <a:spcBef>
                <a:spcPts val="0"/>
              </a:spcBef>
              <a:spcAft>
                <a:spcPts val="450"/>
              </a:spcAft>
              <a:buNone/>
            </a:pPr>
            <a:r>
              <a:rPr kumimoji="1" lang="zh-CN" altLang="en-US" sz="1500" dirty="0">
                <a:solidFill>
                  <a:schemeClr val="tx1">
                    <a:lumMod val="75000"/>
                    <a:lumOff val="25000"/>
                  </a:schemeClr>
                </a:solidFill>
                <a:latin typeface="Microsoft YaHei" panose="020B0503020204020204" pitchFamily="34" charset="-122"/>
                <a:ea typeface="Microsoft YaHei" panose="020B0503020204020204" pitchFamily="34" charset="-122"/>
              </a:rPr>
              <a:t>呈几何级数增长的规模庞大的科技文献为科研人员把握学科知识结构、追踪前沿热点带来了全新的挑战；也为学科发展动态的全方位分析、领域知识的深入挖掘积累了海量优质的科学数据</a:t>
            </a:r>
          </a:p>
        </p:txBody>
      </p:sp>
      <p:pic>
        <p:nvPicPr>
          <p:cNvPr id="51" name="图形 50"/>
          <p:cNvPicPr>
            <a:picLocks noChangeAspect="1"/>
          </p:cNvPicPr>
          <p:nvPr/>
        </p:nvPicPr>
        <p:blipFill>
          <a:blip r:embed="rId3">
            <a:alphaModFix amt="10000"/>
            <a:extLst>
              <a:ext uri="{96DAC541-7B7A-43D3-8B79-37D633B846F1}">
                <asvg:svgBlip xmlns:asvg="http://schemas.microsoft.com/office/drawing/2016/SVG/main" r:embed="rId4"/>
              </a:ext>
            </a:extLst>
          </a:blip>
          <a:stretch>
            <a:fillRect/>
          </a:stretch>
        </p:blipFill>
        <p:spPr>
          <a:xfrm>
            <a:off x="435998" y="2957315"/>
            <a:ext cx="714375" cy="714375"/>
          </a:xfrm>
          <a:prstGeom prst="rect">
            <a:avLst/>
          </a:prstGeom>
        </p:spPr>
      </p:pic>
      <p:grpSp>
        <p:nvGrpSpPr>
          <p:cNvPr id="6" name="组合 5">
            <a:extLst>
              <a:ext uri="{FF2B5EF4-FFF2-40B4-BE49-F238E27FC236}">
                <a16:creationId xmlns:a16="http://schemas.microsoft.com/office/drawing/2014/main" id="{02BC7060-2D66-F54C-A080-801F76BBFA12}"/>
              </a:ext>
            </a:extLst>
          </p:cNvPr>
          <p:cNvGrpSpPr/>
          <p:nvPr/>
        </p:nvGrpSpPr>
        <p:grpSpPr>
          <a:xfrm>
            <a:off x="-1807423" y="1972486"/>
            <a:ext cx="3600000" cy="3600000"/>
            <a:chOff x="-1686847" y="1972486"/>
            <a:chExt cx="3600000" cy="3600000"/>
          </a:xfrm>
        </p:grpSpPr>
        <p:sp>
          <p:nvSpPr>
            <p:cNvPr id="4" name="椭圆 3"/>
            <p:cNvSpPr/>
            <p:nvPr/>
          </p:nvSpPr>
          <p:spPr>
            <a:xfrm>
              <a:off x="-1506847" y="2152486"/>
              <a:ext cx="3240000" cy="3240000"/>
            </a:xfrm>
            <a:prstGeom prst="ellipse">
              <a:avLst/>
            </a:prstGeom>
            <a:solidFill>
              <a:schemeClr val="bg1"/>
            </a:solidFill>
            <a:ln>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5" name="椭圆 4"/>
            <p:cNvSpPr/>
            <p:nvPr/>
          </p:nvSpPr>
          <p:spPr>
            <a:xfrm>
              <a:off x="-1686847" y="1972486"/>
              <a:ext cx="3600000" cy="3600000"/>
            </a:xfrm>
            <a:prstGeom prst="ellipse">
              <a:avLst/>
            </a:prstGeom>
            <a:noFill/>
            <a:ln>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rmAutofit/>
            </a:bodyPr>
            <a:lstStyle/>
            <a:p>
              <a:pPr algn="l">
                <a:lnSpc>
                  <a:spcPct val="130000"/>
                </a:lnSpc>
              </a:pPr>
              <a:endParaRPr kumimoji="1" lang="zh-CN" altLang="en-US" sz="15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grpSp>
      <p:grpSp>
        <p:nvGrpSpPr>
          <p:cNvPr id="28" name="组合 27"/>
          <p:cNvGrpSpPr/>
          <p:nvPr/>
        </p:nvGrpSpPr>
        <p:grpSpPr>
          <a:xfrm>
            <a:off x="1281079" y="1596822"/>
            <a:ext cx="572353" cy="572353"/>
            <a:chOff x="1780960" y="1564071"/>
            <a:chExt cx="763137" cy="763137"/>
          </a:xfrm>
        </p:grpSpPr>
        <p:sp>
          <p:nvSpPr>
            <p:cNvPr id="7" name="椭圆 6"/>
            <p:cNvSpPr/>
            <p:nvPr/>
          </p:nvSpPr>
          <p:spPr>
            <a:xfrm>
              <a:off x="1780960" y="1564071"/>
              <a:ext cx="763137" cy="7631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rmAutofit fontScale="55000" lnSpcReduction="20000"/>
            </a:bodyPr>
            <a:lstStyle/>
            <a:p>
              <a:pPr algn="l">
                <a:lnSpc>
                  <a:spcPct val="130000"/>
                </a:lnSpc>
              </a:pPr>
              <a:endParaRPr kumimoji="1" lang="zh-CN" altLang="en-US" sz="15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8" name="椭圆 7"/>
            <p:cNvSpPr/>
            <p:nvPr/>
          </p:nvSpPr>
          <p:spPr>
            <a:xfrm>
              <a:off x="1868103" y="1651215"/>
              <a:ext cx="588850" cy="5888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lnSpc>
                  <a:spcPct val="130000"/>
                </a:lnSpc>
              </a:pPr>
              <a:endParaRPr kumimoji="1" lang="zh-CN" altLang="en-US" sz="27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9" name="文本占位符 2"/>
            <p:cNvSpPr txBox="1"/>
            <p:nvPr/>
          </p:nvSpPr>
          <p:spPr>
            <a:xfrm>
              <a:off x="1882391" y="1706168"/>
              <a:ext cx="588849" cy="548185"/>
            </a:xfrm>
            <a:prstGeom prst="rect">
              <a:avLst/>
            </a:prstGeom>
          </p:spPr>
          <p:txBody>
            <a:bodyPr vert="horz" lIns="0" tIns="0" rIns="0" bIns="54000" rtlCol="0" anchor="ctr" anchorCtr="0">
              <a:normAutofit fontScale="92500" lnSpcReduction="20000"/>
            </a:bodyPr>
            <a:lstStyle>
              <a:lvl1pPr marL="0" indent="0" algn="l" defTabSz="914400" rtl="0" eaLnBrk="1" latinLnBrk="0" hangingPunct="1">
                <a:lnSpc>
                  <a:spcPct val="130000"/>
                </a:lnSpc>
                <a:spcBef>
                  <a:spcPts val="0"/>
                </a:spcBef>
                <a:buFont typeface="Arial" panose="020B0604020202090204" pitchFamily="34" charset="0"/>
                <a:buNone/>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ctr"/>
              <a:r>
                <a:rPr kumimoji="1" lang="en-US" altLang="zh-CN" sz="2400" b="1" dirty="0">
                  <a:latin typeface="Microsoft YaHei" panose="020B0503020204020204" pitchFamily="34" charset="-122"/>
                  <a:ea typeface="Microsoft YaHei" panose="020B0503020204020204" pitchFamily="34" charset="-122"/>
                </a:rPr>
                <a:t>1</a:t>
              </a:r>
              <a:endParaRPr kumimoji="1" lang="zh-CN" altLang="en-US" sz="2400" b="1" dirty="0">
                <a:latin typeface="Microsoft YaHei" panose="020B0503020204020204" pitchFamily="34" charset="-122"/>
                <a:ea typeface="Microsoft YaHei" panose="020B0503020204020204" pitchFamily="34" charset="-122"/>
              </a:endParaRPr>
            </a:p>
          </p:txBody>
        </p:sp>
      </p:grpSp>
      <p:sp>
        <p:nvSpPr>
          <p:cNvPr id="19" name="文本占位符 2"/>
          <p:cNvSpPr txBox="1"/>
          <p:nvPr/>
        </p:nvSpPr>
        <p:spPr>
          <a:xfrm>
            <a:off x="2066082" y="3060847"/>
            <a:ext cx="6475462" cy="1174218"/>
          </a:xfrm>
          <a:prstGeom prst="rect">
            <a:avLst/>
          </a:prstGeom>
        </p:spPr>
        <p:txBody>
          <a:bodyPr vert="horz" lIns="0" tIns="34290" rIns="68580" bIns="34290" rtlCol="0">
            <a:normAutofit/>
          </a:bodyPr>
          <a:lstStyle>
            <a:lvl1pPr marL="0" indent="0" algn="l" defTabSz="914400" rtl="0" eaLnBrk="1" latinLnBrk="0" hangingPunct="1">
              <a:lnSpc>
                <a:spcPct val="130000"/>
              </a:lnSpc>
              <a:spcBef>
                <a:spcPts val="0"/>
              </a:spcBef>
              <a:buFont typeface="Arial" panose="020B0604020202090204" pitchFamily="34" charset="0"/>
              <a:buNone/>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endParaRPr kumimoji="1" lang="zh-CN" altLang="en-US" sz="1500">
              <a:latin typeface="Microsoft YaHei" panose="020B0503020204020204" pitchFamily="34" charset="-122"/>
              <a:ea typeface="Microsoft YaHei" panose="020B0503020204020204" pitchFamily="34" charset="-122"/>
            </a:endParaRPr>
          </a:p>
        </p:txBody>
      </p:sp>
      <p:grpSp>
        <p:nvGrpSpPr>
          <p:cNvPr id="29" name="组合 28"/>
          <p:cNvGrpSpPr/>
          <p:nvPr/>
        </p:nvGrpSpPr>
        <p:grpSpPr>
          <a:xfrm>
            <a:off x="1839260" y="3321842"/>
            <a:ext cx="572353" cy="572353"/>
            <a:chOff x="2373205" y="3235462"/>
            <a:chExt cx="763137" cy="763137"/>
          </a:xfrm>
        </p:grpSpPr>
        <p:sp>
          <p:nvSpPr>
            <p:cNvPr id="20" name="椭圆 19"/>
            <p:cNvSpPr/>
            <p:nvPr/>
          </p:nvSpPr>
          <p:spPr>
            <a:xfrm>
              <a:off x="2373205" y="3235462"/>
              <a:ext cx="763137" cy="7631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rmAutofit fontScale="55000" lnSpcReduction="20000"/>
            </a:bodyPr>
            <a:lstStyle/>
            <a:p>
              <a:pPr algn="l">
                <a:lnSpc>
                  <a:spcPct val="130000"/>
                </a:lnSpc>
              </a:pPr>
              <a:endParaRPr kumimoji="1" lang="zh-CN" altLang="en-US" sz="15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22" name="椭圆 21"/>
            <p:cNvSpPr/>
            <p:nvPr/>
          </p:nvSpPr>
          <p:spPr>
            <a:xfrm>
              <a:off x="2460348" y="3322606"/>
              <a:ext cx="588850" cy="5888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lnSpc>
                  <a:spcPct val="130000"/>
                </a:lnSpc>
              </a:pPr>
              <a:endParaRPr kumimoji="1" lang="zh-CN" altLang="en-US" sz="27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21" name="文本占位符 2"/>
            <p:cNvSpPr txBox="1"/>
            <p:nvPr/>
          </p:nvSpPr>
          <p:spPr>
            <a:xfrm>
              <a:off x="2474636" y="3377559"/>
              <a:ext cx="588849" cy="548185"/>
            </a:xfrm>
            <a:prstGeom prst="rect">
              <a:avLst/>
            </a:prstGeom>
          </p:spPr>
          <p:txBody>
            <a:bodyPr vert="horz" lIns="0" tIns="0" rIns="0" bIns="54000" rtlCol="0" anchor="ctr" anchorCtr="0">
              <a:normAutofit fontScale="92500" lnSpcReduction="20000"/>
            </a:bodyPr>
            <a:lstStyle>
              <a:lvl1pPr marL="0" indent="0" algn="l" defTabSz="914400" rtl="0" eaLnBrk="1" latinLnBrk="0" hangingPunct="1">
                <a:lnSpc>
                  <a:spcPct val="130000"/>
                </a:lnSpc>
                <a:spcBef>
                  <a:spcPts val="0"/>
                </a:spcBef>
                <a:buFont typeface="Arial" panose="020B0604020202090204" pitchFamily="34" charset="0"/>
                <a:buNone/>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ctr"/>
              <a:r>
                <a:rPr kumimoji="1" lang="en-US" altLang="zh-CN" sz="2400" b="1" dirty="0">
                  <a:latin typeface="Microsoft YaHei" panose="020B0503020204020204" pitchFamily="34" charset="-122"/>
                  <a:ea typeface="Microsoft YaHei" panose="020B0503020204020204" pitchFamily="34" charset="-122"/>
                </a:rPr>
                <a:t>2</a:t>
              </a:r>
              <a:endParaRPr kumimoji="1" lang="zh-CN" altLang="en-US" sz="2400" b="1" dirty="0">
                <a:latin typeface="Microsoft YaHei" panose="020B0503020204020204" pitchFamily="34" charset="-122"/>
                <a:ea typeface="Microsoft YaHei" panose="020B0503020204020204" pitchFamily="34" charset="-122"/>
              </a:endParaRPr>
            </a:p>
          </p:txBody>
        </p:sp>
      </p:grpSp>
      <p:grpSp>
        <p:nvGrpSpPr>
          <p:cNvPr id="30" name="组合 29"/>
          <p:cNvGrpSpPr/>
          <p:nvPr/>
        </p:nvGrpSpPr>
        <p:grpSpPr>
          <a:xfrm>
            <a:off x="1407256" y="4893106"/>
            <a:ext cx="572353" cy="572353"/>
            <a:chOff x="1780960" y="5038311"/>
            <a:chExt cx="763137" cy="763137"/>
          </a:xfrm>
        </p:grpSpPr>
        <p:sp>
          <p:nvSpPr>
            <p:cNvPr id="24" name="椭圆 23"/>
            <p:cNvSpPr/>
            <p:nvPr/>
          </p:nvSpPr>
          <p:spPr>
            <a:xfrm>
              <a:off x="1780960" y="5038311"/>
              <a:ext cx="763137" cy="7631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5000" tIns="135000" rIns="135000" bIns="135000" numCol="1" spcCol="0" rtlCol="0" fromWordArt="0" anchor="t" anchorCtr="0" forceAA="0" compatLnSpc="1">
              <a:normAutofit fontScale="55000" lnSpcReduction="20000"/>
            </a:bodyPr>
            <a:lstStyle/>
            <a:p>
              <a:pPr algn="l">
                <a:lnSpc>
                  <a:spcPct val="130000"/>
                </a:lnSpc>
              </a:pPr>
              <a:endParaRPr kumimoji="1" lang="zh-CN" altLang="en-US" sz="15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25" name="椭圆 24"/>
            <p:cNvSpPr/>
            <p:nvPr/>
          </p:nvSpPr>
          <p:spPr>
            <a:xfrm>
              <a:off x="1868103" y="5125455"/>
              <a:ext cx="588850" cy="5888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lnSpc>
                  <a:spcPct val="130000"/>
                </a:lnSpc>
              </a:pPr>
              <a:endParaRPr kumimoji="1" lang="zh-CN" altLang="en-US" sz="27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26" name="文本占位符 2"/>
            <p:cNvSpPr txBox="1"/>
            <p:nvPr/>
          </p:nvSpPr>
          <p:spPr>
            <a:xfrm>
              <a:off x="1882391" y="5180408"/>
              <a:ext cx="588849" cy="548185"/>
            </a:xfrm>
            <a:prstGeom prst="rect">
              <a:avLst/>
            </a:prstGeom>
          </p:spPr>
          <p:txBody>
            <a:bodyPr vert="horz" lIns="0" tIns="0" rIns="0" bIns="54000" rtlCol="0" anchor="ctr" anchorCtr="0">
              <a:normAutofit fontScale="92500" lnSpcReduction="20000"/>
            </a:bodyPr>
            <a:lstStyle>
              <a:lvl1pPr marL="0" indent="0" algn="l" defTabSz="914400" rtl="0" eaLnBrk="1" latinLnBrk="0" hangingPunct="1">
                <a:lnSpc>
                  <a:spcPct val="130000"/>
                </a:lnSpc>
                <a:spcBef>
                  <a:spcPts val="0"/>
                </a:spcBef>
                <a:buFont typeface="Arial" panose="020B0604020202090204" pitchFamily="34" charset="0"/>
                <a:buNone/>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ctr"/>
              <a:r>
                <a:rPr kumimoji="1" lang="en-US" altLang="zh-CN" sz="2400" b="1" dirty="0">
                  <a:latin typeface="Microsoft YaHei" panose="020B0503020204020204" pitchFamily="34" charset="-122"/>
                  <a:ea typeface="Microsoft YaHei" panose="020B0503020204020204" pitchFamily="34" charset="-122"/>
                </a:rPr>
                <a:t>3</a:t>
              </a:r>
              <a:endParaRPr kumimoji="1" lang="zh-CN" altLang="en-US" sz="2400" b="1" dirty="0">
                <a:latin typeface="Microsoft YaHei" panose="020B0503020204020204" pitchFamily="34" charset="-122"/>
                <a:ea typeface="Microsoft YaHei" panose="020B0503020204020204" pitchFamily="34" charset="-122"/>
              </a:endParaRPr>
            </a:p>
          </p:txBody>
        </p:sp>
      </p:grpSp>
      <p:grpSp>
        <p:nvGrpSpPr>
          <p:cNvPr id="52" name="组合 51"/>
          <p:cNvGrpSpPr/>
          <p:nvPr/>
        </p:nvGrpSpPr>
        <p:grpSpPr>
          <a:xfrm>
            <a:off x="78754" y="3060847"/>
            <a:ext cx="1034032" cy="1543378"/>
            <a:chOff x="399427" y="2871003"/>
            <a:chExt cx="1378709" cy="2057836"/>
          </a:xfrm>
        </p:grpSpPr>
        <p:sp>
          <p:nvSpPr>
            <p:cNvPr id="31" name="文本占位符 2"/>
            <p:cNvSpPr txBox="1"/>
            <p:nvPr/>
          </p:nvSpPr>
          <p:spPr>
            <a:xfrm>
              <a:off x="425860" y="2871003"/>
              <a:ext cx="1188435" cy="1280902"/>
            </a:xfrm>
            <a:prstGeom prst="rect">
              <a:avLst/>
            </a:prstGeom>
          </p:spPr>
          <p:txBody>
            <a:bodyPr vert="horz" lIns="0" tIns="34290" rIns="0" bIns="34290" rtlCol="0">
              <a:noAutofit/>
            </a:bodyPr>
            <a:lstStyle>
              <a:lvl1pPr marL="0" indent="0" algn="l" defTabSz="914400" rtl="0" eaLnBrk="1" latinLnBrk="0" hangingPunct="1">
                <a:lnSpc>
                  <a:spcPct val="130000"/>
                </a:lnSpc>
                <a:spcBef>
                  <a:spcPts val="0"/>
                </a:spcBef>
                <a:buFont typeface="Arial" panose="020B0604020202090204" pitchFamily="34" charset="0"/>
                <a:buNone/>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ctr">
                <a:lnSpc>
                  <a:spcPct val="110000"/>
                </a:lnSpc>
              </a:pPr>
              <a:r>
                <a:rPr kumimoji="1" lang="zh-CN" altLang="en-US" sz="3200" b="1" dirty="0">
                  <a:solidFill>
                    <a:schemeClr val="accent2"/>
                  </a:solidFill>
                  <a:latin typeface="Microsoft YaHei" panose="020B0503020204020204" pitchFamily="34" charset="-122"/>
                  <a:ea typeface="Microsoft YaHei" panose="020B0503020204020204" pitchFamily="34" charset="-122"/>
                </a:rPr>
                <a:t>研究背景</a:t>
              </a:r>
            </a:p>
          </p:txBody>
        </p:sp>
        <p:sp>
          <p:nvSpPr>
            <p:cNvPr id="33" name="文本占位符 2"/>
            <p:cNvSpPr txBox="1"/>
            <p:nvPr/>
          </p:nvSpPr>
          <p:spPr>
            <a:xfrm>
              <a:off x="399427" y="4200197"/>
              <a:ext cx="1378709" cy="728642"/>
            </a:xfrm>
            <a:prstGeom prst="rect">
              <a:avLst/>
            </a:prstGeom>
          </p:spPr>
          <p:txBody>
            <a:bodyPr vert="horz" lIns="0" tIns="34290" rIns="68580" bIns="34290" rtlCol="0">
              <a:normAutofit/>
            </a:bodyPr>
            <a:lstStyle>
              <a:lvl1pPr marL="0" indent="0" algn="l" defTabSz="914400" rtl="0" eaLnBrk="1" latinLnBrk="0" hangingPunct="1">
                <a:lnSpc>
                  <a:spcPct val="130000"/>
                </a:lnSpc>
                <a:spcBef>
                  <a:spcPts val="0"/>
                </a:spcBef>
                <a:buFont typeface="Arial" panose="020B0604020202090204" pitchFamily="34" charset="0"/>
                <a:buNone/>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dist"/>
              <a:r>
                <a:rPr kumimoji="1" lang="en-US" altLang="zh-CN" sz="1200" dirty="0">
                  <a:solidFill>
                    <a:schemeClr val="tx2"/>
                  </a:solidFill>
                  <a:latin typeface="Microsoft YaHei" panose="020B0503020204020204" pitchFamily="34" charset="-122"/>
                  <a:ea typeface="Microsoft YaHei" panose="020B0503020204020204" pitchFamily="34" charset="-122"/>
                </a:rPr>
                <a:t>Background</a:t>
              </a:r>
              <a:endParaRPr kumimoji="1" lang="en-GB" altLang="zh-CN" sz="1200" dirty="0">
                <a:solidFill>
                  <a:schemeClr val="tx2"/>
                </a:solidFill>
                <a:latin typeface="Microsoft YaHei" panose="020B0503020204020204" pitchFamily="34" charset="-122"/>
                <a:ea typeface="Microsoft YaHei" panose="020B0503020204020204" pitchFamily="34" charset="-122"/>
              </a:endParaRPr>
            </a:p>
          </p:txBody>
        </p:sp>
      </p:grpSp>
      <p:cxnSp>
        <p:nvCxnSpPr>
          <p:cNvPr id="36" name="直线连接符 35"/>
          <p:cNvCxnSpPr/>
          <p:nvPr/>
        </p:nvCxnSpPr>
        <p:spPr>
          <a:xfrm flipH="1">
            <a:off x="2066083" y="2843137"/>
            <a:ext cx="6475463" cy="0"/>
          </a:xfrm>
          <a:prstGeom prst="line">
            <a:avLst/>
          </a:prstGeom>
          <a:ln w="6350">
            <a:solidFill>
              <a:schemeClr val="accent2"/>
            </a:solidFill>
          </a:ln>
          <a:effectLst/>
        </p:spPr>
        <p:style>
          <a:lnRef idx="1">
            <a:schemeClr val="accent1"/>
          </a:lnRef>
          <a:fillRef idx="0">
            <a:schemeClr val="accent1"/>
          </a:fillRef>
          <a:effectRef idx="0">
            <a:schemeClr val="accent1"/>
          </a:effectRef>
          <a:fontRef idx="minor">
            <a:schemeClr val="tx1"/>
          </a:fontRef>
        </p:style>
      </p:cxnSp>
      <p:cxnSp>
        <p:nvCxnSpPr>
          <p:cNvPr id="39" name="直线连接符 38"/>
          <p:cNvCxnSpPr/>
          <p:nvPr/>
        </p:nvCxnSpPr>
        <p:spPr>
          <a:xfrm flipH="1">
            <a:off x="2151459" y="4568171"/>
            <a:ext cx="6475463" cy="0"/>
          </a:xfrm>
          <a:prstGeom prst="line">
            <a:avLst/>
          </a:prstGeom>
          <a:ln w="6350">
            <a:solidFill>
              <a:schemeClr val="accent2"/>
            </a:solidFill>
          </a:ln>
          <a:effectLst/>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a:off x="2119493" y="1348970"/>
            <a:ext cx="6475461" cy="372987"/>
          </a:xfrm>
          <a:prstGeom prst="rect">
            <a:avLst/>
          </a:prstGeom>
          <a:noFill/>
        </p:spPr>
        <p:txBody>
          <a:bodyPr wrap="square" lIns="0" rIns="0" rtlCol="0" anchor="ctr" anchorCtr="0">
            <a:noAutofit/>
          </a:bodyPr>
          <a:lstStyle/>
          <a:p>
            <a:pPr>
              <a:lnSpc>
                <a:spcPct val="120000"/>
              </a:lnSpc>
            </a:pPr>
            <a:r>
              <a:rPr kumimoji="1" lang="zh-CN" altLang="en-US" sz="2400" b="1" dirty="0">
                <a:solidFill>
                  <a:schemeClr val="accent2"/>
                </a:solidFill>
                <a:latin typeface="Microsoft YaHei" panose="020B0503020204020204" pitchFamily="34" charset="-122"/>
                <a:ea typeface="Microsoft YaHei" panose="020B0503020204020204" pitchFamily="34" charset="-122"/>
              </a:rPr>
              <a:t>大数据环境下知识发现的挑战和机遇</a:t>
            </a:r>
          </a:p>
        </p:txBody>
      </p:sp>
      <p:cxnSp>
        <p:nvCxnSpPr>
          <p:cNvPr id="42" name="直线连接符 41"/>
          <p:cNvCxnSpPr/>
          <p:nvPr/>
        </p:nvCxnSpPr>
        <p:spPr>
          <a:xfrm>
            <a:off x="2107287" y="1817936"/>
            <a:ext cx="359228" cy="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2560406" y="3056013"/>
            <a:ext cx="6423775" cy="372987"/>
          </a:xfrm>
          <a:prstGeom prst="rect">
            <a:avLst/>
          </a:prstGeom>
          <a:noFill/>
        </p:spPr>
        <p:txBody>
          <a:bodyPr wrap="square" lIns="0" rIns="0" rtlCol="0" anchor="ctr" anchorCtr="0">
            <a:noAutofit/>
          </a:bodyPr>
          <a:lstStyle/>
          <a:p>
            <a:pPr>
              <a:lnSpc>
                <a:spcPct val="120000"/>
              </a:lnSpc>
            </a:pPr>
            <a:r>
              <a:rPr kumimoji="1" lang="zh-CN" altLang="en-US" sz="2400" b="1" dirty="0">
                <a:solidFill>
                  <a:schemeClr val="accent2"/>
                </a:solidFill>
                <a:latin typeface="Microsoft YaHei" panose="020B0503020204020204" pitchFamily="34" charset="-122"/>
                <a:ea typeface="Microsoft YaHei" panose="020B0503020204020204" pitchFamily="34" charset="-122"/>
              </a:rPr>
              <a:t>基于关键词的分析对于理解学科结构意义重大</a:t>
            </a:r>
          </a:p>
        </p:txBody>
      </p:sp>
      <p:cxnSp>
        <p:nvCxnSpPr>
          <p:cNvPr id="45" name="直线连接符 44"/>
          <p:cNvCxnSpPr/>
          <p:nvPr/>
        </p:nvCxnSpPr>
        <p:spPr>
          <a:xfrm>
            <a:off x="2560406" y="3545680"/>
            <a:ext cx="359228" cy="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7" name="文本框 46"/>
          <p:cNvSpPr txBox="1"/>
          <p:nvPr/>
        </p:nvSpPr>
        <p:spPr>
          <a:xfrm>
            <a:off x="2209068" y="4771970"/>
            <a:ext cx="6475461" cy="372987"/>
          </a:xfrm>
          <a:prstGeom prst="rect">
            <a:avLst/>
          </a:prstGeom>
          <a:noFill/>
        </p:spPr>
        <p:txBody>
          <a:bodyPr wrap="square" lIns="0" rIns="0" rtlCol="0" anchor="ctr" anchorCtr="0">
            <a:noAutofit/>
          </a:bodyPr>
          <a:lstStyle/>
          <a:p>
            <a:pPr>
              <a:lnSpc>
                <a:spcPct val="120000"/>
              </a:lnSpc>
            </a:pPr>
            <a:r>
              <a:rPr kumimoji="1" lang="zh-CN" altLang="en-US" sz="2400" b="1" dirty="0">
                <a:solidFill>
                  <a:schemeClr val="accent2"/>
                </a:solidFill>
                <a:latin typeface="Microsoft YaHei" panose="020B0503020204020204" pitchFamily="34" charset="-122"/>
                <a:ea typeface="Microsoft YaHei" panose="020B0503020204020204" pitchFamily="34" charset="-122"/>
              </a:rPr>
              <a:t>现有的关键词词频演化分析存在不足</a:t>
            </a:r>
          </a:p>
        </p:txBody>
      </p:sp>
      <p:cxnSp>
        <p:nvCxnSpPr>
          <p:cNvPr id="48" name="直线连接符 47"/>
          <p:cNvCxnSpPr/>
          <p:nvPr/>
        </p:nvCxnSpPr>
        <p:spPr>
          <a:xfrm>
            <a:off x="2201177" y="5257655"/>
            <a:ext cx="359228" cy="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9" name="文本占位符 2"/>
          <p:cNvSpPr txBox="1"/>
          <p:nvPr/>
        </p:nvSpPr>
        <p:spPr>
          <a:xfrm>
            <a:off x="2560405" y="3617990"/>
            <a:ext cx="6423775" cy="572353"/>
          </a:xfrm>
          <a:prstGeom prst="rect">
            <a:avLst/>
          </a:prstGeom>
        </p:spPr>
        <p:txBody>
          <a:bodyPr vert="horz" lIns="0" tIns="34290" rIns="68580" bIns="3429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lgn="just">
              <a:lnSpc>
                <a:spcPct val="120000"/>
              </a:lnSpc>
              <a:spcBef>
                <a:spcPts val="0"/>
              </a:spcBef>
              <a:spcAft>
                <a:spcPts val="450"/>
              </a:spcAft>
              <a:buNone/>
            </a:pPr>
            <a:r>
              <a:rPr kumimoji="1" lang="zh-CN" altLang="en-US" sz="1500" dirty="0">
                <a:solidFill>
                  <a:schemeClr val="tx1">
                    <a:lumMod val="75000"/>
                    <a:lumOff val="25000"/>
                  </a:schemeClr>
                </a:solidFill>
                <a:latin typeface="Microsoft YaHei" panose="020B0503020204020204" pitchFamily="34" charset="-122"/>
                <a:ea typeface="Microsoft YaHei" panose="020B0503020204020204" pitchFamily="34" charset="-122"/>
              </a:rPr>
              <a:t>关键词，作为科学文献基本的语义功能单元，通常是文章研究内容和学术观点的高度浓缩。基于关键词的分析对于理解学科结构，获取知识发现具有重要意义</a:t>
            </a:r>
          </a:p>
        </p:txBody>
      </p:sp>
      <p:sp>
        <p:nvSpPr>
          <p:cNvPr id="50" name="文本占位符 2"/>
          <p:cNvSpPr txBox="1"/>
          <p:nvPr/>
        </p:nvSpPr>
        <p:spPr>
          <a:xfrm>
            <a:off x="2209068" y="5425267"/>
            <a:ext cx="6854698" cy="909077"/>
          </a:xfrm>
          <a:prstGeom prst="rect">
            <a:avLst/>
          </a:prstGeom>
        </p:spPr>
        <p:txBody>
          <a:bodyPr vert="horz" lIns="0" tIns="34290" rIns="68580" bIns="3429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lgn="just">
              <a:lnSpc>
                <a:spcPct val="120000"/>
              </a:lnSpc>
              <a:spcBef>
                <a:spcPts val="0"/>
              </a:spcBef>
              <a:spcAft>
                <a:spcPts val="450"/>
              </a:spcAft>
              <a:buNone/>
            </a:pPr>
            <a:r>
              <a:rPr kumimoji="1" lang="zh-CN" altLang="en-US" sz="1500" dirty="0">
                <a:solidFill>
                  <a:schemeClr val="tx1">
                    <a:lumMod val="75000"/>
                    <a:lumOff val="25000"/>
                  </a:schemeClr>
                </a:solidFill>
                <a:latin typeface="Microsoft YaHei" panose="020B0503020204020204" pitchFamily="34" charset="-122"/>
                <a:ea typeface="Microsoft YaHei" panose="020B0503020204020204" pitchFamily="34" charset="-122"/>
              </a:rPr>
              <a:t>现有关键词词频演化趋势的分析，多通过简单的基础性统计或辅以对时间序列变化趋势的人工解读来展开。虽然已有部分学者引入了假设检验和曲线聚类等方法对反映强度指标的时间序列进行分析，但大多建立在小规模的数据下且所识别出的演化模式较为单一</a:t>
            </a:r>
          </a:p>
        </p:txBody>
      </p:sp>
      <p:sp>
        <p:nvSpPr>
          <p:cNvPr id="34" name="文本框 33">
            <a:extLst>
              <a:ext uri="{FF2B5EF4-FFF2-40B4-BE49-F238E27FC236}">
                <a16:creationId xmlns:a16="http://schemas.microsoft.com/office/drawing/2014/main" id="{9DE91523-2DCB-8342-9083-F7AED1BE0B41}"/>
              </a:ext>
            </a:extLst>
          </p:cNvPr>
          <p:cNvSpPr txBox="1"/>
          <p:nvPr/>
        </p:nvSpPr>
        <p:spPr>
          <a:xfrm>
            <a:off x="8581764" y="6410739"/>
            <a:ext cx="290464"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4</a:t>
            </a:r>
            <a:endParaRPr kumimoji="1" lang="zh-CN" altLang="en-US" sz="1400" dirty="0">
              <a:latin typeface="Microsoft YaHei" panose="020B0503020204020204" pitchFamily="34" charset="-122"/>
              <a:ea typeface="Microsoft YaHei" panose="020B0503020204020204" pitchFamily="34" charset="-122"/>
            </a:endParaRPr>
          </a:p>
        </p:txBody>
      </p:sp>
      <p:pic>
        <p:nvPicPr>
          <p:cNvPr id="11" name="图片 10">
            <a:extLst>
              <a:ext uri="{FF2B5EF4-FFF2-40B4-BE49-F238E27FC236}">
                <a16:creationId xmlns:a16="http://schemas.microsoft.com/office/drawing/2014/main" id="{9A8FDB47-F28B-4741-9B4E-81BEF24DC7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Tree>
    <p:extLst>
      <p:ext uri="{BB962C8B-B14F-4D97-AF65-F5344CB8AC3E}">
        <p14:creationId xmlns:p14="http://schemas.microsoft.com/office/powerpoint/2010/main" val="21929089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latin typeface="Microsoft YaHei" panose="020B0503020204020204" pitchFamily="34" charset="-122"/>
                <a:ea typeface="Microsoft YaHei" panose="020B0503020204020204" pitchFamily="34" charset="-122"/>
              </a:rPr>
              <a:t>本研究工作</a:t>
            </a:r>
          </a:p>
        </p:txBody>
      </p:sp>
      <p:sp>
        <p:nvSpPr>
          <p:cNvPr id="5" name="文本框 4">
            <a:extLst>
              <a:ext uri="{FF2B5EF4-FFF2-40B4-BE49-F238E27FC236}">
                <a16:creationId xmlns:a16="http://schemas.microsoft.com/office/drawing/2014/main" id="{F6CCB279-6535-6B46-8186-F3642A69922E}"/>
              </a:ext>
            </a:extLst>
          </p:cNvPr>
          <p:cNvSpPr txBox="1"/>
          <p:nvPr/>
        </p:nvSpPr>
        <p:spPr>
          <a:xfrm>
            <a:off x="506940" y="1292905"/>
            <a:ext cx="8074352" cy="5029390"/>
          </a:xfrm>
          <a:prstGeom prst="rect">
            <a:avLst/>
          </a:prstGeom>
          <a:noFill/>
        </p:spPr>
        <p:txBody>
          <a:bodyPr wrap="square">
            <a:spAutoFit/>
          </a:bodyPr>
          <a:lstStyle/>
          <a:p>
            <a:pPr marL="323984" indent="-323984" algn="just">
              <a:lnSpc>
                <a:spcPct val="150000"/>
              </a:lnSpc>
              <a:buFont typeface="Wingdings" pitchFamily="2" charset="2"/>
              <a:buChar char="Ø"/>
            </a:pP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本研究基于谱聚类算法提出了一种</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时间趋势聚类模型（</a:t>
            </a:r>
            <a:r>
              <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TTCM</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a:t>
            </a: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并将其应用到了关键词词频的分析</a:t>
            </a:r>
            <a:endParaRPr lang="en-US" altLang="zh-CN" b="1"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323984" indent="-323984" algn="just">
              <a:lnSpc>
                <a:spcPct val="150000"/>
              </a:lnSpc>
              <a:buFont typeface="Wingdings" pitchFamily="2" charset="2"/>
              <a:buChar char="Ø"/>
            </a:pPr>
            <a:r>
              <a:rPr lang="en-US" altLang="zh-CN"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TTCM</a:t>
            </a: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模型以图论中的</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谱图划分</a:t>
            </a: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为基础，将需要进行时间趋势识别的各时间序列视作数据点，通过</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动态时间规整方法</a:t>
            </a: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计算各时间序列在形状上的距离来构建邻接矩阵。进一步地，通过构造</a:t>
            </a:r>
            <a:r>
              <a:rPr lang="en-US" altLang="zh-CN"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NCut</a:t>
            </a: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划分准则所对应的对称型拉普拉斯矩阵，将无向加权图的划分问题转化为</a:t>
            </a:r>
            <a:r>
              <a:rPr lang="zh-CN" altLang="en-US" b="1"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矩阵的特征值分解</a:t>
            </a: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，并最终通过特征矩阵的构造和聚类来完成相关时间序列的趋势聚类</a:t>
            </a:r>
          </a:p>
          <a:p>
            <a:pPr marL="323984" indent="-323984" algn="just">
              <a:lnSpc>
                <a:spcPct val="150000"/>
              </a:lnSpc>
              <a:buFont typeface="Wingdings" pitchFamily="2" charset="2"/>
              <a:buChar char="Ø"/>
            </a:pP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为了验证模型的有效性，本研究首先利用</a:t>
            </a:r>
            <a:r>
              <a:rPr lang="en-US" altLang="zh-CN"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TTCM</a:t>
            </a: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模型对</a:t>
            </a:r>
            <a:r>
              <a:rPr lang="en-US" altLang="zh-CN"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UCI</a:t>
            </a: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档案库中的标准时间序列数据集进行了聚类，证明了</a:t>
            </a:r>
            <a:r>
              <a:rPr lang="en-US" altLang="zh-CN"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TTCM</a:t>
            </a: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模型能有效区分具有相同变化趋势的时间序列数据。同时，本研究以</a:t>
            </a:r>
            <a:r>
              <a:rPr lang="en-US" altLang="zh-CN"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LIS</a:t>
            </a: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学科为例，利用</a:t>
            </a:r>
            <a:r>
              <a:rPr lang="en-US" altLang="zh-CN"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TTCM</a:t>
            </a:r>
            <a:r>
              <a:rPr lang="zh-CN" altLang="en-US" dirty="0">
                <a:solidFill>
                  <a:schemeClr val="tx1">
                    <a:lumMod val="75000"/>
                    <a:lumOff val="25000"/>
                  </a:schemeClr>
                </a:solidFill>
                <a:latin typeface="Microsoft YaHei" panose="020B0503020204020204" pitchFamily="34" charset="-122"/>
                <a:ea typeface="Microsoft YaHei" panose="020B0503020204020204" pitchFamily="34" charset="-122"/>
                <a:cs typeface="Times New Roman" panose="02020603050405020304" pitchFamily="18" charset="0"/>
              </a:rPr>
              <a:t>模型对原始词频序列及时间加权词频序列的时间趋势分析，识别出了学科领域中的新兴词、热点词、标签词和淡出词等关键词汇和主题 </a:t>
            </a:r>
          </a:p>
        </p:txBody>
      </p:sp>
      <p:pic>
        <p:nvPicPr>
          <p:cNvPr id="14" name="图片 13">
            <a:extLst>
              <a:ext uri="{FF2B5EF4-FFF2-40B4-BE49-F238E27FC236}">
                <a16:creationId xmlns:a16="http://schemas.microsoft.com/office/drawing/2014/main" id="{F9DB3E80-7D7E-464B-B0D0-6A94689914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15" name="文本框 14">
            <a:extLst>
              <a:ext uri="{FF2B5EF4-FFF2-40B4-BE49-F238E27FC236}">
                <a16:creationId xmlns:a16="http://schemas.microsoft.com/office/drawing/2014/main" id="{F9C4C8BB-D19C-FD45-8ECB-7335031326AC}"/>
              </a:ext>
            </a:extLst>
          </p:cNvPr>
          <p:cNvSpPr txBox="1"/>
          <p:nvPr/>
        </p:nvSpPr>
        <p:spPr>
          <a:xfrm>
            <a:off x="8581764" y="6410739"/>
            <a:ext cx="290464"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5</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911430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826579" y="2129291"/>
            <a:ext cx="1730602" cy="1685077"/>
          </a:xfrm>
          <a:prstGeom prst="rect">
            <a:avLst/>
          </a:prstGeom>
          <a:noFill/>
        </p:spPr>
        <p:txBody>
          <a:bodyPr wrap="none" lIns="0" rtlCol="0">
            <a:spAutoFit/>
          </a:bodyPr>
          <a:lstStyle/>
          <a:p>
            <a:pPr algn="l"/>
            <a:r>
              <a:rPr kumimoji="1" lang="en-US" altLang="zh-CN" sz="10350" b="1" dirty="0">
                <a:gradFill>
                  <a:gsLst>
                    <a:gs pos="0">
                      <a:schemeClr val="accent3">
                        <a:lumMod val="60000"/>
                        <a:lumOff val="40000"/>
                      </a:schemeClr>
                    </a:gs>
                    <a:gs pos="100000">
                      <a:schemeClr val="accent3">
                        <a:lumMod val="20000"/>
                        <a:lumOff val="80000"/>
                        <a:alpha val="0"/>
                      </a:schemeClr>
                    </a:gs>
                  </a:gsLst>
                  <a:lin ang="5400000" scaled="1"/>
                </a:gradFill>
                <a:latin typeface="Microsoft YaHei" panose="020B0503020204020204" pitchFamily="34" charset="-122"/>
                <a:ea typeface="Microsoft YaHei" panose="020B0503020204020204" pitchFamily="34" charset="-122"/>
              </a:rPr>
              <a:t>02</a:t>
            </a:r>
            <a:endParaRPr kumimoji="1" lang="zh-CN" altLang="en-US" sz="10350" b="1" dirty="0">
              <a:gradFill>
                <a:gsLst>
                  <a:gs pos="0">
                    <a:schemeClr val="accent3">
                      <a:lumMod val="60000"/>
                      <a:lumOff val="40000"/>
                    </a:schemeClr>
                  </a:gs>
                  <a:gs pos="100000">
                    <a:schemeClr val="accent3">
                      <a:lumMod val="20000"/>
                      <a:lumOff val="80000"/>
                      <a:alpha val="0"/>
                    </a:schemeClr>
                  </a:gs>
                </a:gsLst>
                <a:lin ang="5400000" scaled="1"/>
              </a:gradFill>
              <a:latin typeface="Microsoft YaHei" panose="020B0503020204020204" pitchFamily="34" charset="-122"/>
              <a:ea typeface="Microsoft YaHei" panose="020B0503020204020204" pitchFamily="34" charset="-122"/>
            </a:endParaRPr>
          </a:p>
        </p:txBody>
      </p:sp>
      <p:sp>
        <p:nvSpPr>
          <p:cNvPr id="8" name="文本框 7">
            <a:extLst>
              <a:ext uri="{FF2B5EF4-FFF2-40B4-BE49-F238E27FC236}">
                <a16:creationId xmlns:a16="http://schemas.microsoft.com/office/drawing/2014/main" id="{C0EDBB9B-6E53-644B-83F2-71F4417B4B90}"/>
              </a:ext>
            </a:extLst>
          </p:cNvPr>
          <p:cNvSpPr txBox="1"/>
          <p:nvPr/>
        </p:nvSpPr>
        <p:spPr>
          <a:xfrm>
            <a:off x="8581764" y="6410739"/>
            <a:ext cx="290464"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6</a:t>
            </a:r>
            <a:endParaRPr kumimoji="1" lang="zh-CN" altLang="en-US" sz="1400" dirty="0">
              <a:latin typeface="Microsoft YaHei" panose="020B0503020204020204" pitchFamily="34" charset="-122"/>
              <a:ea typeface="Microsoft YaHei" panose="020B0503020204020204" pitchFamily="34" charset="-122"/>
            </a:endParaRPr>
          </a:p>
        </p:txBody>
      </p:sp>
      <p:sp>
        <p:nvSpPr>
          <p:cNvPr id="10" name="文本框 9">
            <a:extLst>
              <a:ext uri="{FF2B5EF4-FFF2-40B4-BE49-F238E27FC236}">
                <a16:creationId xmlns:a16="http://schemas.microsoft.com/office/drawing/2014/main" id="{4D46E4D7-8615-4940-91C7-5AC795A26D0F}"/>
              </a:ext>
            </a:extLst>
          </p:cNvPr>
          <p:cNvSpPr txBox="1"/>
          <p:nvPr/>
        </p:nvSpPr>
        <p:spPr>
          <a:xfrm>
            <a:off x="-9939" y="72135"/>
            <a:ext cx="5275803" cy="615553"/>
          </a:xfrm>
          <a:prstGeom prst="rect">
            <a:avLst/>
          </a:prstGeom>
          <a:noFill/>
        </p:spPr>
        <p:txBody>
          <a:bodyPr wrap="none" rtlCol="0">
            <a:spAutoFit/>
          </a:bodyPr>
          <a:lstStyle/>
          <a:p>
            <a:r>
              <a:rPr kumimoji="1" lang="en-US" altLang="zh-CN" sz="1700" dirty="0">
                <a:latin typeface="Microsoft YaHei" panose="020B0503020204020204" pitchFamily="34" charset="-122"/>
                <a:ea typeface="Microsoft YaHei" panose="020B0503020204020204" pitchFamily="34" charset="-122"/>
              </a:rPr>
              <a:t>2023</a:t>
            </a:r>
            <a:r>
              <a:rPr kumimoji="1" lang="zh-CN" altLang="en-US" sz="1700" dirty="0">
                <a:latin typeface="Microsoft YaHei" panose="020B0503020204020204" pitchFamily="34" charset="-122"/>
                <a:ea typeface="Microsoft YaHei" panose="020B0503020204020204" pitchFamily="34" charset="-122"/>
              </a:rPr>
              <a:t>年中国情报学年会暨情报学与情报工作发展论坛</a:t>
            </a:r>
            <a:endParaRPr kumimoji="1" lang="en-US" altLang="zh-CN" sz="1700" dirty="0">
              <a:latin typeface="Microsoft YaHei" panose="020B0503020204020204" pitchFamily="34" charset="-122"/>
              <a:ea typeface="Microsoft YaHei" panose="020B0503020204020204" pitchFamily="34" charset="-122"/>
            </a:endParaRPr>
          </a:p>
          <a:p>
            <a:pPr algn="ctr"/>
            <a:r>
              <a:rPr kumimoji="1" lang="zh-CN" altLang="en-US" sz="1700" dirty="0">
                <a:latin typeface="Microsoft YaHei" panose="020B0503020204020204" pitchFamily="34" charset="-122"/>
                <a:ea typeface="Microsoft YaHei" panose="020B0503020204020204" pitchFamily="34" charset="-122"/>
              </a:rPr>
              <a:t>第十三届全国情报学博士生学术论坛</a:t>
            </a:r>
          </a:p>
        </p:txBody>
      </p:sp>
      <p:pic>
        <p:nvPicPr>
          <p:cNvPr id="5" name="图片 4">
            <a:extLst>
              <a:ext uri="{FF2B5EF4-FFF2-40B4-BE49-F238E27FC236}">
                <a16:creationId xmlns:a16="http://schemas.microsoft.com/office/drawing/2014/main" id="{E55BF500-3D1C-A44F-AAFA-F035ED7D21C0}"/>
              </a:ext>
            </a:extLst>
          </p:cNvPr>
          <p:cNvPicPr>
            <a:picLocks noChangeAspect="1"/>
          </p:cNvPicPr>
          <p:nvPr/>
        </p:nvPicPr>
        <p:blipFill>
          <a:blip r:embed="rId3">
            <a:duotone>
              <a:prstClr val="black"/>
              <a:schemeClr val="tx2">
                <a:tint val="45000"/>
                <a:satMod val="400000"/>
              </a:schemeClr>
            </a:duotone>
            <a:alphaModFix amt="35000"/>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a:off x="-2736850" y="954500"/>
            <a:ext cx="5473700" cy="5461000"/>
          </a:xfrm>
          <a:prstGeom prst="rect">
            <a:avLst/>
          </a:prstGeom>
        </p:spPr>
      </p:pic>
      <p:pic>
        <p:nvPicPr>
          <p:cNvPr id="12" name="图片 11">
            <a:extLst>
              <a:ext uri="{FF2B5EF4-FFF2-40B4-BE49-F238E27FC236}">
                <a16:creationId xmlns:a16="http://schemas.microsoft.com/office/drawing/2014/main" id="{DD302D8D-EC6C-4147-9CB0-068848BBAFC9}"/>
              </a:ext>
            </a:extLst>
          </p:cNvPr>
          <p:cNvPicPr>
            <a:picLocks noChangeAspect="1"/>
          </p:cNvPicPr>
          <p:nvPr/>
        </p:nvPicPr>
        <p:blipFill>
          <a:blip r:embed="rId3">
            <a:duotone>
              <a:prstClr val="black"/>
              <a:schemeClr val="tx2">
                <a:tint val="45000"/>
                <a:satMod val="400000"/>
              </a:schemeClr>
            </a:duotone>
            <a:alphaModFix amt="35000"/>
            <a:extLst>
              <a:ext uri="{BEBA8EAE-BF5A-486C-A8C5-ECC9F3942E4B}">
                <a14:imgProps xmlns:a14="http://schemas.microsoft.com/office/drawing/2010/main">
                  <a14:imgLayer r:embed="rId5">
                    <a14:imgEffect>
                      <a14:colorTemperature colorTemp="7200"/>
                    </a14:imgEffect>
                  </a14:imgLayer>
                </a14:imgProps>
              </a:ext>
              <a:ext uri="{28A0092B-C50C-407E-A947-70E740481C1C}">
                <a14:useLocalDpi xmlns:a14="http://schemas.microsoft.com/office/drawing/2010/main" val="0"/>
              </a:ext>
            </a:extLst>
          </a:blip>
          <a:stretch>
            <a:fillRect/>
          </a:stretch>
        </p:blipFill>
        <p:spPr>
          <a:xfrm>
            <a:off x="6407152" y="954500"/>
            <a:ext cx="5473700" cy="5461000"/>
          </a:xfrm>
          <a:prstGeom prst="rect">
            <a:avLst/>
          </a:prstGeom>
        </p:spPr>
      </p:pic>
      <p:pic>
        <p:nvPicPr>
          <p:cNvPr id="11" name="图片 10">
            <a:extLst>
              <a:ext uri="{FF2B5EF4-FFF2-40B4-BE49-F238E27FC236}">
                <a16:creationId xmlns:a16="http://schemas.microsoft.com/office/drawing/2014/main" id="{C1409066-7BA4-F148-B828-57E2CC61F65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91063" y="99538"/>
            <a:ext cx="1867143" cy="588150"/>
          </a:xfrm>
          <a:prstGeom prst="rect">
            <a:avLst/>
          </a:prstGeom>
        </p:spPr>
      </p:pic>
      <p:sp>
        <p:nvSpPr>
          <p:cNvPr id="9" name="文本占位符 39"/>
          <p:cNvSpPr txBox="1"/>
          <p:nvPr/>
        </p:nvSpPr>
        <p:spPr>
          <a:xfrm>
            <a:off x="2309249" y="3128886"/>
            <a:ext cx="4525503" cy="662398"/>
          </a:xfrm>
          <a:prstGeom prst="rect">
            <a:avLst/>
          </a:prstGeom>
        </p:spPr>
        <p:txBody>
          <a:bodyPr lIns="0" tIns="0" rIns="0" bIns="0" anchor="ctr" anchorCtr="0">
            <a:norm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lgn="dist">
              <a:buNone/>
            </a:pPr>
            <a:r>
              <a:rPr lang="zh-CN" altLang="en-US" sz="4500" b="1" dirty="0">
                <a:solidFill>
                  <a:schemeClr val="accent2"/>
                </a:solidFill>
                <a:latin typeface="Microsoft YaHei" panose="020B0503020204020204" pitchFamily="34" charset="-122"/>
                <a:ea typeface="Microsoft YaHei" panose="020B0503020204020204" pitchFamily="34" charset="-122"/>
              </a:rPr>
              <a:t>模型与方法</a:t>
            </a:r>
          </a:p>
        </p:txBody>
      </p:sp>
      <p:sp>
        <p:nvSpPr>
          <p:cNvPr id="83" name="文本框 82"/>
          <p:cNvSpPr txBox="1"/>
          <p:nvPr/>
        </p:nvSpPr>
        <p:spPr>
          <a:xfrm>
            <a:off x="2342428" y="3734694"/>
            <a:ext cx="4492919" cy="230833"/>
          </a:xfrm>
          <a:prstGeom prst="rect">
            <a:avLst/>
          </a:prstGeom>
          <a:noFill/>
        </p:spPr>
        <p:txBody>
          <a:bodyPr wrap="square" lIns="0" tIns="0" rIns="0" bIns="0" rtlCol="0" anchor="ctr" anchorCtr="0">
            <a:normAutofit/>
          </a:bodyPr>
          <a:lstStyle/>
          <a:p>
            <a:pPr algn="dist"/>
            <a:r>
              <a:rPr kumimoji="1" lang="en-US" altLang="zh-CN" sz="1500" dirty="0">
                <a:solidFill>
                  <a:schemeClr val="tx2"/>
                </a:solidFill>
                <a:latin typeface="Microsoft YaHei" panose="020B0503020204020204" pitchFamily="34" charset="-122"/>
                <a:ea typeface="Microsoft YaHei" panose="020B0503020204020204" pitchFamily="34" charset="-122"/>
              </a:rPr>
              <a:t>Models and Methods</a:t>
            </a:r>
          </a:p>
        </p:txBody>
      </p:sp>
    </p:spTree>
    <p:extLst>
      <p:ext uri="{BB962C8B-B14F-4D97-AF65-F5344CB8AC3E}">
        <p14:creationId xmlns:p14="http://schemas.microsoft.com/office/powerpoint/2010/main" val="641637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latin typeface="Microsoft YaHei" panose="020B0503020204020204" pitchFamily="34" charset="-122"/>
                <a:ea typeface="Microsoft YaHei" panose="020B0503020204020204" pitchFamily="34" charset="-122"/>
              </a:rPr>
              <a:t>研究框架</a:t>
            </a:r>
          </a:p>
        </p:txBody>
      </p:sp>
      <p:pic>
        <p:nvPicPr>
          <p:cNvPr id="4" name="图片 3">
            <a:extLst>
              <a:ext uri="{FF2B5EF4-FFF2-40B4-BE49-F238E27FC236}">
                <a16:creationId xmlns:a16="http://schemas.microsoft.com/office/drawing/2014/main" id="{E6D3E43C-DB86-FB4E-A958-2515929CDD41}"/>
              </a:ext>
            </a:extLst>
          </p:cNvPr>
          <p:cNvPicPr>
            <a:picLocks noChangeAspect="1"/>
          </p:cNvPicPr>
          <p:nvPr/>
        </p:nvPicPr>
        <p:blipFill>
          <a:blip r:embed="rId3"/>
          <a:stretch>
            <a:fillRect/>
          </a:stretch>
        </p:blipFill>
        <p:spPr>
          <a:xfrm>
            <a:off x="185063" y="1150821"/>
            <a:ext cx="8687165" cy="5271958"/>
          </a:xfrm>
          <a:prstGeom prst="rect">
            <a:avLst/>
          </a:prstGeom>
        </p:spPr>
      </p:pic>
      <p:pic>
        <p:nvPicPr>
          <p:cNvPr id="5" name="图片 4">
            <a:extLst>
              <a:ext uri="{FF2B5EF4-FFF2-40B4-BE49-F238E27FC236}">
                <a16:creationId xmlns:a16="http://schemas.microsoft.com/office/drawing/2014/main" id="{D602904E-A08A-8741-B2CE-1E268DF902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6" name="文本框 5">
            <a:extLst>
              <a:ext uri="{FF2B5EF4-FFF2-40B4-BE49-F238E27FC236}">
                <a16:creationId xmlns:a16="http://schemas.microsoft.com/office/drawing/2014/main" id="{2E68FC25-372A-F043-BA55-9F9654AA8844}"/>
              </a:ext>
            </a:extLst>
          </p:cNvPr>
          <p:cNvSpPr txBox="1"/>
          <p:nvPr/>
        </p:nvSpPr>
        <p:spPr>
          <a:xfrm>
            <a:off x="8581764" y="6410739"/>
            <a:ext cx="290464"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7</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543100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latin typeface="Microsoft YaHei" panose="020B0503020204020204" pitchFamily="34" charset="-122"/>
                <a:ea typeface="Microsoft YaHei" panose="020B0503020204020204" pitchFamily="34" charset="-122"/>
              </a:rPr>
              <a:t>图构建及其矩阵表示</a:t>
            </a:r>
          </a:p>
        </p:txBody>
      </p:sp>
      <p:sp>
        <p:nvSpPr>
          <p:cNvPr id="4" name="文本框 3">
            <a:extLst>
              <a:ext uri="{FF2B5EF4-FFF2-40B4-BE49-F238E27FC236}">
                <a16:creationId xmlns:a16="http://schemas.microsoft.com/office/drawing/2014/main" id="{59FA0553-CDCE-6348-A5EB-57FF5502B56F}"/>
              </a:ext>
            </a:extLst>
          </p:cNvPr>
          <p:cNvSpPr txBox="1"/>
          <p:nvPr/>
        </p:nvSpPr>
        <p:spPr>
          <a:xfrm>
            <a:off x="602457" y="1228253"/>
            <a:ext cx="7777868" cy="787460"/>
          </a:xfrm>
          <a:prstGeom prst="rect">
            <a:avLst/>
          </a:prstGeom>
          <a:noFill/>
        </p:spPr>
        <p:txBody>
          <a:bodyPr wrap="square">
            <a:spAutoFit/>
          </a:bodyPr>
          <a:lstStyle/>
          <a:p>
            <a:pPr indent="342884">
              <a:lnSpc>
                <a:spcPct val="150000"/>
              </a:lnSpc>
            </a:pPr>
            <a:r>
              <a:rPr lang="zh-CN" altLang="en-US" sz="1600" dirty="0">
                <a:latin typeface="Microsoft YaHei" panose="020B0503020204020204" pitchFamily="34" charset="-122"/>
                <a:ea typeface="Microsoft YaHei" panose="020B0503020204020204" pitchFamily="34" charset="-122"/>
              </a:rPr>
              <a:t>本研究首先将各时间序列数据视为顶点，将</a:t>
            </a:r>
            <a:r>
              <a:rPr lang="zh-CN" altLang="en-US" sz="1600" b="1" dirty="0">
                <a:latin typeface="Microsoft YaHei" panose="020B0503020204020204" pitchFamily="34" charset="-122"/>
                <a:ea typeface="Microsoft YaHei" panose="020B0503020204020204" pitchFamily="34" charset="-122"/>
              </a:rPr>
              <a:t>时间序列间的动态规整（</a:t>
            </a:r>
            <a:r>
              <a:rPr lang="en-US" altLang="zh-CN" sz="1600" b="1" dirty="0">
                <a:latin typeface="Microsoft YaHei" panose="020B0503020204020204" pitchFamily="34" charset="-122"/>
                <a:ea typeface="Microsoft YaHei" panose="020B0503020204020204" pitchFamily="34" charset="-122"/>
              </a:rPr>
              <a:t>DTW</a:t>
            </a:r>
            <a:r>
              <a:rPr lang="zh-CN" altLang="en-US" sz="1600" b="1" dirty="0">
                <a:latin typeface="Microsoft YaHei" panose="020B0503020204020204" pitchFamily="34" charset="-122"/>
                <a:ea typeface="Microsoft YaHei" panose="020B0503020204020204" pitchFamily="34" charset="-122"/>
              </a:rPr>
              <a:t>）距离</a:t>
            </a:r>
            <a:r>
              <a:rPr lang="zh-CN" altLang="en-US" sz="1600" dirty="0">
                <a:latin typeface="Microsoft YaHei" panose="020B0503020204020204" pitchFamily="34" charset="-122"/>
                <a:ea typeface="Microsoft YaHei" panose="020B0503020204020204" pitchFamily="34" charset="-122"/>
              </a:rPr>
              <a:t>作为边权重构建了邻接矩阵</a:t>
            </a:r>
            <a:r>
              <a:rPr lang="en-US" altLang="zh-CN" sz="1600" dirty="0">
                <a:latin typeface="Microsoft YaHei" panose="020B0503020204020204" pitchFamily="34" charset="-122"/>
                <a:ea typeface="Microsoft YaHei" panose="020B0503020204020204" pitchFamily="34" charset="-122"/>
              </a:rPr>
              <a:t>A</a:t>
            </a:r>
            <a:endParaRPr lang="zh-CN" altLang="zh-CN" sz="1600" dirty="0">
              <a:latin typeface="Microsoft YaHei" panose="020B0503020204020204" pitchFamily="34" charset="-122"/>
              <a:ea typeface="Microsoft YaHei" panose="020B0503020204020204" pitchFamily="34" charset="-122"/>
            </a:endParaRPr>
          </a:p>
        </p:txBody>
      </p:sp>
      <p:pic>
        <p:nvPicPr>
          <p:cNvPr id="5" name="图片 4">
            <a:extLst>
              <a:ext uri="{FF2B5EF4-FFF2-40B4-BE49-F238E27FC236}">
                <a16:creationId xmlns:a16="http://schemas.microsoft.com/office/drawing/2014/main" id="{A4FE4E73-F62E-B848-81B6-27B3DBE83FB6}"/>
              </a:ext>
            </a:extLst>
          </p:cNvPr>
          <p:cNvPicPr>
            <a:picLocks noChangeAspect="1"/>
          </p:cNvPicPr>
          <p:nvPr/>
        </p:nvPicPr>
        <p:blipFill>
          <a:blip r:embed="rId3"/>
          <a:srcRect l="963"/>
          <a:stretch>
            <a:fillRect/>
          </a:stretch>
        </p:blipFill>
        <p:spPr>
          <a:xfrm>
            <a:off x="1094627" y="2101954"/>
            <a:ext cx="6261618" cy="1856253"/>
          </a:xfrm>
          <a:prstGeom prst="rect">
            <a:avLst/>
          </a:prstGeom>
          <a:noFill/>
          <a:ln w="9525">
            <a:noFill/>
          </a:ln>
        </p:spPr>
      </p:pic>
      <p:sp>
        <p:nvSpPr>
          <p:cNvPr id="6" name="文本框 5">
            <a:extLst>
              <a:ext uri="{FF2B5EF4-FFF2-40B4-BE49-F238E27FC236}">
                <a16:creationId xmlns:a16="http://schemas.microsoft.com/office/drawing/2014/main" id="{F7182E1B-CBF8-5E47-A9E8-514FC98506AA}"/>
              </a:ext>
            </a:extLst>
          </p:cNvPr>
          <p:cNvSpPr txBox="1"/>
          <p:nvPr/>
        </p:nvSpPr>
        <p:spPr>
          <a:xfrm>
            <a:off x="2776496" y="3994341"/>
            <a:ext cx="4579749" cy="338554"/>
          </a:xfrm>
          <a:prstGeom prst="rect">
            <a:avLst/>
          </a:prstGeom>
          <a:noFill/>
        </p:spPr>
        <p:txBody>
          <a:bodyPr wrap="square">
            <a:spAutoFit/>
          </a:bodyPr>
          <a:lstStyle/>
          <a:p>
            <a:r>
              <a:rPr lang="zh-CN" altLang="zh-CN" sz="1600" b="1" dirty="0">
                <a:latin typeface="Microsoft YaHei" panose="020B0503020204020204" pitchFamily="34" charset="-122"/>
                <a:ea typeface="Microsoft YaHei" panose="020B0503020204020204" pitchFamily="34" charset="-122"/>
                <a:cs typeface="Times New Roman (正文 CS 字体)"/>
              </a:rPr>
              <a:t> 动态时间规整算法的序列匹配示意图</a:t>
            </a:r>
            <a:r>
              <a:rPr lang="zh-CN" altLang="zh-CN" sz="1600" b="1" dirty="0">
                <a:latin typeface="Microsoft YaHei" panose="020B0503020204020204" pitchFamily="34" charset="-122"/>
                <a:ea typeface="Microsoft YaHei" panose="020B0503020204020204" pitchFamily="34" charset="-122"/>
              </a:rPr>
              <a:t> </a:t>
            </a:r>
            <a:endParaRPr lang="zh-CN" altLang="en-US" sz="1600" b="1" dirty="0">
              <a:latin typeface="Microsoft YaHei" panose="020B0503020204020204" pitchFamily="34" charset="-122"/>
              <a:ea typeface="Microsoft YaHei" panose="020B0503020204020204" pitchFamily="34" charset="-122"/>
            </a:endParaRPr>
          </a:p>
        </p:txBody>
      </p:sp>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679B992F-EEED-5F41-87DC-91FC59A41975}"/>
                  </a:ext>
                </a:extLst>
              </p:cNvPr>
              <p:cNvSpPr txBox="1"/>
              <p:nvPr/>
            </p:nvSpPr>
            <p:spPr>
              <a:xfrm>
                <a:off x="730233" y="4419840"/>
                <a:ext cx="7877021" cy="418128"/>
              </a:xfrm>
              <a:prstGeom prst="rect">
                <a:avLst/>
              </a:prstGeom>
              <a:noFill/>
            </p:spPr>
            <p:txBody>
              <a:bodyPr wrap="square">
                <a:spAutoFit/>
              </a:bodyPr>
              <a:lstStyle/>
              <a:p>
                <a:pPr indent="200015"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对于时间序列</a:t>
                </a:r>
                <a14:m>
                  <m:oMath xmlns:m="http://schemas.openxmlformats.org/officeDocument/2006/math">
                    <m:r>
                      <a:rPr lang="en-US" altLang="zh-CN" sz="1600" i="1" kern="100">
                        <a:latin typeface="Cambria Math" panose="02040503050406030204" pitchFamily="18" charset="0"/>
                        <a:ea typeface="宋体" panose="02010600030101010101" pitchFamily="2" charset="-122"/>
                        <a:cs typeface="Times New Roman (正文 CS 字体)"/>
                      </a:rPr>
                      <m:t>𝑋</m:t>
                    </m:r>
                    <m:r>
                      <a:rPr lang="en-US" altLang="zh-CN" sz="1600" kern="100">
                        <a:latin typeface="Cambria Math" panose="02040503050406030204" pitchFamily="18" charset="0"/>
                        <a:ea typeface="宋体" panose="02010600030101010101" pitchFamily="2" charset="-122"/>
                        <a:cs typeface="Times New Roman (正文 CS 字体)"/>
                      </a:rPr>
                      <m:t>=</m:t>
                    </m:r>
                    <m:d>
                      <m:dPr>
                        <m:begChr m:val="{"/>
                        <m:endChr m:val="}"/>
                        <m:ctrlPr>
                          <a:rPr lang="zh-CN" altLang="zh-CN" sz="1600" i="1" kern="100">
                            <a:latin typeface="Cambria Math" panose="02040503050406030204" pitchFamily="18" charset="0"/>
                            <a:ea typeface="Cambria Math" panose="02040503050406030204" pitchFamily="18" charset="0"/>
                            <a:cs typeface="Times New Roman (正文 CS 字体)"/>
                          </a:rPr>
                        </m:ctrlPr>
                      </m:dPr>
                      <m:e>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𝑥</m:t>
                            </m:r>
                          </m:e>
                          <m:sub>
                            <m:r>
                              <a:rPr lang="en-US" altLang="zh-CN" sz="1600" kern="100">
                                <a:latin typeface="Cambria Math" panose="02040503050406030204" pitchFamily="18" charset="0"/>
                                <a:ea typeface="宋体" panose="02010600030101010101" pitchFamily="2" charset="-122"/>
                                <a:cs typeface="Times New Roman (正文 CS 字体)"/>
                              </a:rPr>
                              <m:t>1</m:t>
                            </m:r>
                          </m:sub>
                        </m:sSub>
                        <m:r>
                          <a:rPr lang="en-US" altLang="zh-CN" sz="1600"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𝑥</m:t>
                            </m:r>
                          </m:e>
                          <m:sub>
                            <m:r>
                              <a:rPr lang="en-US" altLang="zh-CN" sz="1600" kern="100">
                                <a:latin typeface="Cambria Math" panose="02040503050406030204" pitchFamily="18" charset="0"/>
                                <a:ea typeface="宋体" panose="02010600030101010101" pitchFamily="2" charset="-122"/>
                                <a:cs typeface="Times New Roman (正文 CS 字体)"/>
                              </a:rPr>
                              <m:t>2</m:t>
                            </m:r>
                          </m:sub>
                        </m:sSub>
                        <m:r>
                          <a:rPr lang="en-US" altLang="zh-CN" sz="1600"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𝑥</m:t>
                            </m:r>
                          </m:e>
                          <m:sub>
                            <m:r>
                              <a:rPr lang="en-US" altLang="zh-CN" sz="1600" kern="100">
                                <a:latin typeface="Cambria Math" panose="02040503050406030204" pitchFamily="18" charset="0"/>
                                <a:ea typeface="宋体" panose="02010600030101010101" pitchFamily="2" charset="-122"/>
                                <a:cs typeface="Times New Roman (正文 CS 字体)"/>
                              </a:rPr>
                              <m:t>3</m:t>
                            </m:r>
                          </m:sub>
                        </m:sSub>
                        <m:r>
                          <a:rPr lang="en-US" altLang="zh-CN" sz="1600"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𝑥</m:t>
                            </m:r>
                          </m:e>
                          <m:sub>
                            <m:r>
                              <a:rPr lang="en-US" altLang="zh-CN" sz="1600" i="1" kern="100">
                                <a:latin typeface="Cambria Math" panose="02040503050406030204" pitchFamily="18" charset="0"/>
                                <a:ea typeface="宋体" panose="02010600030101010101" pitchFamily="2" charset="-122"/>
                                <a:cs typeface="Times New Roman (正文 CS 字体)"/>
                              </a:rPr>
                              <m:t>𝑚</m:t>
                            </m:r>
                          </m:sub>
                        </m:sSub>
                      </m:e>
                    </m:d>
                  </m:oMath>
                </a14:m>
                <a:r>
                  <a:rPr lang="zh-CN" altLang="zh-CN" sz="1600" kern="100" dirty="0">
                    <a:latin typeface="Microsoft YaHei" panose="020B0503020204020204" pitchFamily="34" charset="-122"/>
                    <a:ea typeface="Microsoft YaHei" panose="020B0503020204020204" pitchFamily="34" charset="-122"/>
                    <a:cs typeface="Times New Roman (正文 CS 字体)"/>
                  </a:rPr>
                  <a:t>和</a:t>
                </a:r>
                <a14:m>
                  <m:oMath xmlns:m="http://schemas.openxmlformats.org/officeDocument/2006/math">
                    <m:r>
                      <a:rPr lang="en-US" altLang="zh-CN" sz="1600" i="1" kern="100">
                        <a:latin typeface="Cambria Math" panose="02040503050406030204" pitchFamily="18" charset="0"/>
                        <a:ea typeface="宋体" panose="02010600030101010101" pitchFamily="2" charset="-122"/>
                        <a:cs typeface="Times New Roman (正文 CS 字体)"/>
                      </a:rPr>
                      <m:t>𝑌</m:t>
                    </m:r>
                    <m:r>
                      <a:rPr lang="en-US" altLang="zh-CN" sz="1600" kern="100">
                        <a:latin typeface="Cambria Math" panose="02040503050406030204" pitchFamily="18" charset="0"/>
                        <a:ea typeface="宋体" panose="02010600030101010101" pitchFamily="2" charset="-122"/>
                        <a:cs typeface="Times New Roman (正文 CS 字体)"/>
                      </a:rPr>
                      <m:t>=</m:t>
                    </m:r>
                    <m:d>
                      <m:dPr>
                        <m:begChr m:val="{"/>
                        <m:endChr m:val="}"/>
                        <m:ctrlPr>
                          <a:rPr lang="zh-CN" altLang="zh-CN" sz="1600" i="1" kern="100">
                            <a:latin typeface="Cambria Math" panose="02040503050406030204" pitchFamily="18" charset="0"/>
                            <a:ea typeface="Cambria Math" panose="02040503050406030204" pitchFamily="18" charset="0"/>
                            <a:cs typeface="Times New Roman (正文 CS 字体)"/>
                          </a:rPr>
                        </m:ctrlPr>
                      </m:dPr>
                      <m:e>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𝑦</m:t>
                            </m:r>
                          </m:e>
                          <m:sub>
                            <m:r>
                              <a:rPr lang="en-US" altLang="zh-CN" sz="1600" kern="100">
                                <a:latin typeface="Cambria Math" panose="02040503050406030204" pitchFamily="18" charset="0"/>
                                <a:ea typeface="宋体" panose="02010600030101010101" pitchFamily="2" charset="-122"/>
                                <a:cs typeface="Times New Roman (正文 CS 字体)"/>
                              </a:rPr>
                              <m:t>1</m:t>
                            </m:r>
                          </m:sub>
                        </m:sSub>
                        <m:r>
                          <a:rPr lang="en-US" altLang="zh-CN" sz="1600"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𝑦</m:t>
                            </m:r>
                          </m:e>
                          <m:sub>
                            <m:r>
                              <a:rPr lang="en-US" altLang="zh-CN" sz="1600" kern="100">
                                <a:latin typeface="Cambria Math" panose="02040503050406030204" pitchFamily="18" charset="0"/>
                                <a:ea typeface="宋体" panose="02010600030101010101" pitchFamily="2" charset="-122"/>
                                <a:cs typeface="Times New Roman (正文 CS 字体)"/>
                              </a:rPr>
                              <m:t>2</m:t>
                            </m:r>
                          </m:sub>
                        </m:sSub>
                        <m:r>
                          <a:rPr lang="en-US" altLang="zh-CN" sz="1600"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𝑦</m:t>
                            </m:r>
                          </m:e>
                          <m:sub>
                            <m:r>
                              <a:rPr lang="en-US" altLang="zh-CN" sz="1600" kern="100">
                                <a:latin typeface="Cambria Math" panose="02040503050406030204" pitchFamily="18" charset="0"/>
                                <a:ea typeface="宋体" panose="02010600030101010101" pitchFamily="2" charset="-122"/>
                                <a:cs typeface="Times New Roman (正文 CS 字体)"/>
                              </a:rPr>
                              <m:t>3</m:t>
                            </m:r>
                          </m:sub>
                        </m:sSub>
                        <m:r>
                          <a:rPr lang="en-US" altLang="zh-CN" sz="1600"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𝑦</m:t>
                            </m:r>
                          </m:e>
                          <m:sub>
                            <m:r>
                              <a:rPr lang="en-US" altLang="zh-CN" sz="1600" i="1" kern="100">
                                <a:latin typeface="Cambria Math" panose="02040503050406030204" pitchFamily="18" charset="0"/>
                                <a:ea typeface="宋体" panose="02010600030101010101" pitchFamily="2" charset="-122"/>
                                <a:cs typeface="Times New Roman (正文 CS 字体)"/>
                              </a:rPr>
                              <m:t>𝑛</m:t>
                            </m:r>
                          </m:sub>
                        </m:sSub>
                      </m:e>
                    </m:d>
                  </m:oMath>
                </a14:m>
                <a:r>
                  <a:rPr lang="zh-CN" altLang="zh-CN" sz="1600" kern="100" dirty="0">
                    <a:latin typeface="Microsoft YaHei" panose="020B0503020204020204" pitchFamily="34" charset="-122"/>
                    <a:ea typeface="Microsoft YaHei" panose="020B0503020204020204" pitchFamily="34" charset="-122"/>
                    <a:cs typeface="Times New Roman (正文 CS 字体)"/>
                  </a:rPr>
                  <a:t>，其</a:t>
                </a:r>
                <a:r>
                  <a:rPr lang="en-US" altLang="zh-CN" sz="1600" kern="100" dirty="0">
                    <a:latin typeface="Microsoft YaHei" panose="020B0503020204020204" pitchFamily="34" charset="-122"/>
                    <a:ea typeface="Microsoft YaHei" panose="020B0503020204020204" pitchFamily="34" charset="-122"/>
                    <a:cs typeface="Times New Roman (正文 CS 字体)"/>
                  </a:rPr>
                  <a:t>DTW</a:t>
                </a:r>
                <a:r>
                  <a:rPr lang="zh-CN" altLang="zh-CN" sz="1600" kern="100" dirty="0">
                    <a:latin typeface="Microsoft YaHei" panose="020B0503020204020204" pitchFamily="34" charset="-122"/>
                    <a:ea typeface="Microsoft YaHei" panose="020B0503020204020204" pitchFamily="34" charset="-122"/>
                    <a:cs typeface="Times New Roman (正文 CS 字体)"/>
                  </a:rPr>
                  <a:t>距离定义</a:t>
                </a:r>
                <a:r>
                  <a:rPr lang="zh-CN" altLang="en-US" sz="1600" kern="100" dirty="0">
                    <a:latin typeface="Microsoft YaHei" panose="020B0503020204020204" pitchFamily="34" charset="-122"/>
                    <a:ea typeface="Microsoft YaHei" panose="020B0503020204020204" pitchFamily="34" charset="-122"/>
                    <a:cs typeface="Times New Roman (正文 CS 字体)"/>
                  </a:rPr>
                  <a:t>为：</a:t>
                </a:r>
                <a:endParaRPr lang="zh-CN" altLang="zh-CN" sz="1600" kern="100" dirty="0">
                  <a:latin typeface="Microsoft YaHei" panose="020B0503020204020204" pitchFamily="34" charset="-122"/>
                  <a:ea typeface="Microsoft YaHei" panose="020B0503020204020204" pitchFamily="34" charset="-122"/>
                  <a:cs typeface="Times New Roman (正文 CS 字体)"/>
                </a:endParaRPr>
              </a:p>
            </p:txBody>
          </p:sp>
        </mc:Choice>
        <mc:Fallback xmlns="">
          <p:sp>
            <p:nvSpPr>
              <p:cNvPr id="8" name="文本框 7">
                <a:extLst>
                  <a:ext uri="{FF2B5EF4-FFF2-40B4-BE49-F238E27FC236}">
                    <a16:creationId xmlns:a16="http://schemas.microsoft.com/office/drawing/2014/main" id="{679B992F-EEED-5F41-87DC-91FC59A41975}"/>
                  </a:ext>
                </a:extLst>
              </p:cNvPr>
              <p:cNvSpPr txBox="1">
                <a:spLocks noRot="1" noChangeAspect="1" noMove="1" noResize="1" noEditPoints="1" noAdjustHandles="1" noChangeArrowheads="1" noChangeShapeType="1" noTextEdit="1"/>
              </p:cNvSpPr>
              <p:nvPr/>
            </p:nvSpPr>
            <p:spPr>
              <a:xfrm>
                <a:off x="730233" y="4419840"/>
                <a:ext cx="7877021" cy="418128"/>
              </a:xfrm>
              <a:prstGeom prst="rect">
                <a:avLst/>
              </a:prstGeom>
              <a:blipFill>
                <a:blip r:embed="rId4"/>
                <a:stretch>
                  <a:fillRect b="-1764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34A4553D-D7EF-8941-A59E-C000CBD9125B}"/>
                  </a:ext>
                </a:extLst>
              </p:cNvPr>
              <p:cNvSpPr txBox="1"/>
              <p:nvPr/>
            </p:nvSpPr>
            <p:spPr>
              <a:xfrm>
                <a:off x="1608659" y="4914161"/>
                <a:ext cx="6457119" cy="593432"/>
              </a:xfrm>
              <a:prstGeom prst="rect">
                <a:avLst/>
              </a:prstGeom>
              <a:noFill/>
            </p:spPr>
            <p:txBody>
              <a:bodyPr wrap="square">
                <a:spAutoFit/>
              </a:bodyPr>
              <a:lstStyle/>
              <a:p>
                <a14:m>
                  <m:oMath xmlns:m="http://schemas.openxmlformats.org/officeDocument/2006/math">
                    <m:r>
                      <a:rPr lang="en-US" altLang="zh-CN" sz="1600" i="1">
                        <a:latin typeface="Cambria Math" panose="02040503050406030204" pitchFamily="18" charset="0"/>
                        <a:ea typeface="宋体" panose="02010600030101010101" pitchFamily="2" charset="-122"/>
                        <a:cs typeface="Times New Roman (正文 CS 字体)"/>
                      </a:rPr>
                      <m:t>𝐷</m:t>
                    </m:r>
                    <m:d>
                      <m:dPr>
                        <m:ctrlPr>
                          <a:rPr lang="zh-CN" altLang="zh-CN" sz="1600" i="1">
                            <a:latin typeface="Cambria Math" panose="02040503050406030204" pitchFamily="18" charset="0"/>
                            <a:ea typeface="Cambria Math" panose="02040503050406030204" pitchFamily="18" charset="0"/>
                          </a:rPr>
                        </m:ctrlPr>
                      </m:dPr>
                      <m:e>
                        <m:r>
                          <a:rPr lang="en-US" altLang="zh-CN" sz="1600" i="1">
                            <a:latin typeface="Cambria Math" panose="02040503050406030204" pitchFamily="18" charset="0"/>
                            <a:ea typeface="宋体" panose="02010600030101010101" pitchFamily="2" charset="-122"/>
                            <a:cs typeface="Times New Roman (正文 CS 字体)"/>
                          </a:rPr>
                          <m:t>𝑋</m:t>
                        </m:r>
                        <m:r>
                          <a:rPr lang="en-US" altLang="zh-CN" sz="1600" i="1">
                            <a:latin typeface="Cambria Math" panose="02040503050406030204" pitchFamily="18" charset="0"/>
                            <a:ea typeface="宋体" panose="02010600030101010101" pitchFamily="2" charset="-122"/>
                            <a:cs typeface="Times New Roman (正文 CS 字体)"/>
                          </a:rPr>
                          <m:t>,</m:t>
                        </m:r>
                        <m:r>
                          <a:rPr lang="en-US" altLang="zh-CN" sz="1600" i="1">
                            <a:latin typeface="Cambria Math" panose="02040503050406030204" pitchFamily="18" charset="0"/>
                            <a:ea typeface="宋体" panose="02010600030101010101" pitchFamily="2" charset="-122"/>
                            <a:cs typeface="Times New Roman (正文 CS 字体)"/>
                          </a:rPr>
                          <m:t>𝑌</m:t>
                        </m:r>
                      </m:e>
                    </m:d>
                    <m:r>
                      <a:rPr lang="en-US" altLang="zh-CN" sz="1600" i="1">
                        <a:latin typeface="Cambria Math" panose="02040503050406030204" pitchFamily="18" charset="0"/>
                        <a:ea typeface="宋体" panose="02010600030101010101" pitchFamily="2" charset="-122"/>
                        <a:cs typeface="Times New Roman (正文 CS 字体)"/>
                      </a:rPr>
                      <m:t>=</m:t>
                    </m:r>
                    <m:f>
                      <m:fPr>
                        <m:type m:val="noBar"/>
                        <m:ctrlPr>
                          <a:rPr lang="zh-CN" altLang="zh-CN" sz="1600" i="1">
                            <a:latin typeface="Cambria Math" panose="02040503050406030204" pitchFamily="18" charset="0"/>
                            <a:ea typeface="Cambria Math" panose="02040503050406030204" pitchFamily="18" charset="0"/>
                          </a:rPr>
                        </m:ctrlPr>
                      </m:fPr>
                      <m:num>
                        <m:r>
                          <a:rPr lang="en-US" altLang="zh-CN" sz="1600" i="1">
                            <a:latin typeface="Cambria Math" panose="02040503050406030204" pitchFamily="18" charset="0"/>
                            <a:ea typeface="宋体" panose="02010600030101010101" pitchFamily="2" charset="-122"/>
                            <a:cs typeface="Times New Roman (正文 CS 字体)"/>
                          </a:rPr>
                          <m:t>𝑎𝑟𝑔𝑚𝑖𝑛</m:t>
                        </m:r>
                      </m:num>
                      <m:den>
                        <m:r>
                          <a:rPr lang="en-US" altLang="zh-CN" sz="1600" i="1">
                            <a:latin typeface="Cambria Math" panose="02040503050406030204" pitchFamily="18" charset="0"/>
                            <a:ea typeface="宋体" panose="02010600030101010101" pitchFamily="2" charset="-122"/>
                            <a:cs typeface="Times New Roman (正文 CS 字体)"/>
                          </a:rPr>
                          <m:t>𝑊</m:t>
                        </m:r>
                        <m:r>
                          <a:rPr lang="en-US" altLang="zh-CN" sz="1600" i="1">
                            <a:latin typeface="Cambria Math" panose="02040503050406030204" pitchFamily="18" charset="0"/>
                            <a:ea typeface="宋体" panose="02010600030101010101" pitchFamily="2" charset="-122"/>
                            <a:cs typeface="Times New Roman (正文 CS 字体)"/>
                          </a:rPr>
                          <m:t>=</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𝑤</m:t>
                            </m:r>
                          </m:e>
                          <m:sub>
                            <m:r>
                              <a:rPr lang="en-US" altLang="zh-CN" sz="1600" i="1">
                                <a:latin typeface="Cambria Math" panose="02040503050406030204" pitchFamily="18" charset="0"/>
                                <a:ea typeface="宋体" panose="02010600030101010101" pitchFamily="2" charset="-122"/>
                                <a:cs typeface="Times New Roman (正文 CS 字体)"/>
                              </a:rPr>
                              <m:t>1</m:t>
                            </m:r>
                          </m:sub>
                        </m:sSub>
                        <m:r>
                          <a:rPr lang="en-US" altLang="zh-CN" sz="1600" i="1">
                            <a:latin typeface="Cambria Math" panose="02040503050406030204" pitchFamily="18" charset="0"/>
                            <a:ea typeface="宋体" panose="02010600030101010101" pitchFamily="2" charset="-122"/>
                            <a:cs typeface="Times New Roman (正文 CS 字体)"/>
                          </a:rPr>
                          <m:t>,…,</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𝑤</m:t>
                            </m:r>
                          </m:e>
                          <m:sub>
                            <m:r>
                              <a:rPr lang="en-US" altLang="zh-CN" sz="1600" i="1">
                                <a:latin typeface="Cambria Math" panose="02040503050406030204" pitchFamily="18" charset="0"/>
                                <a:ea typeface="宋体" panose="02010600030101010101" pitchFamily="2" charset="-122"/>
                                <a:cs typeface="Times New Roman (正文 CS 字体)"/>
                              </a:rPr>
                              <m:t>𝑘</m:t>
                            </m:r>
                          </m:sub>
                        </m:sSub>
                        <m:r>
                          <a:rPr lang="en-US" altLang="zh-CN" sz="1600" i="1">
                            <a:latin typeface="Cambria Math" panose="02040503050406030204" pitchFamily="18" charset="0"/>
                            <a:ea typeface="宋体" panose="02010600030101010101" pitchFamily="2" charset="-122"/>
                            <a:cs typeface="Times New Roman (正文 CS 字体)"/>
                          </a:rPr>
                          <m:t>…,</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𝑤</m:t>
                            </m:r>
                          </m:e>
                          <m:sub>
                            <m:r>
                              <a:rPr lang="en-US" altLang="zh-CN" sz="1600" i="1">
                                <a:latin typeface="Cambria Math" panose="02040503050406030204" pitchFamily="18" charset="0"/>
                                <a:ea typeface="宋体" panose="02010600030101010101" pitchFamily="2" charset="-122"/>
                                <a:cs typeface="Times New Roman (正文 CS 字体)"/>
                              </a:rPr>
                              <m:t>𝐾</m:t>
                            </m:r>
                          </m:sub>
                        </m:sSub>
                      </m:den>
                    </m:f>
                    <m:rad>
                      <m:radPr>
                        <m:degHide m:val="on"/>
                        <m:ctrlPr>
                          <a:rPr lang="zh-CN" altLang="zh-CN" sz="1600" i="1">
                            <a:latin typeface="Cambria Math" panose="02040503050406030204" pitchFamily="18" charset="0"/>
                            <a:ea typeface="Cambria Math" panose="02040503050406030204" pitchFamily="18" charset="0"/>
                          </a:rPr>
                        </m:ctrlPr>
                      </m:radPr>
                      <m:deg/>
                      <m:e>
                        <m:nary>
                          <m:naryPr>
                            <m:chr m:val="∑"/>
                            <m:limLoc m:val="undOvr"/>
                            <m:ctrlPr>
                              <a:rPr lang="zh-CN" altLang="zh-CN" sz="1600" i="1">
                                <a:latin typeface="Cambria Math" panose="02040503050406030204" pitchFamily="18" charset="0"/>
                                <a:ea typeface="Cambria Math" panose="02040503050406030204" pitchFamily="18" charset="0"/>
                              </a:rPr>
                            </m:ctrlPr>
                          </m:naryPr>
                          <m:sub>
                            <m:r>
                              <a:rPr lang="en-US" altLang="zh-CN" sz="1600" i="1">
                                <a:latin typeface="Cambria Math" panose="02040503050406030204" pitchFamily="18" charset="0"/>
                                <a:ea typeface="宋体" panose="02010600030101010101" pitchFamily="2" charset="-122"/>
                                <a:cs typeface="Times New Roman (正文 CS 字体)"/>
                              </a:rPr>
                              <m:t>𝑘</m:t>
                            </m:r>
                            <m:r>
                              <a:rPr lang="en-US" altLang="zh-CN" sz="1600" i="1">
                                <a:latin typeface="Cambria Math" panose="02040503050406030204" pitchFamily="18" charset="0"/>
                                <a:ea typeface="宋体" panose="02010600030101010101" pitchFamily="2" charset="-122"/>
                                <a:cs typeface="Times New Roman (正文 CS 字体)"/>
                              </a:rPr>
                              <m:t>=1,</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𝑤</m:t>
                                </m:r>
                              </m:e>
                              <m:sub>
                                <m:r>
                                  <a:rPr lang="en-US" altLang="zh-CN" sz="1600" i="1">
                                    <a:latin typeface="Cambria Math" panose="02040503050406030204" pitchFamily="18" charset="0"/>
                                    <a:ea typeface="宋体" panose="02010600030101010101" pitchFamily="2" charset="-122"/>
                                    <a:cs typeface="Times New Roman (正文 CS 字体)"/>
                                  </a:rPr>
                                  <m:t>𝑘</m:t>
                                </m:r>
                              </m:sub>
                            </m:sSub>
                            <m:r>
                              <a:rPr lang="en-US" altLang="zh-CN" sz="1600" i="1">
                                <a:latin typeface="Cambria Math" panose="02040503050406030204" pitchFamily="18" charset="0"/>
                                <a:ea typeface="宋体" panose="02010600030101010101" pitchFamily="2" charset="-122"/>
                                <a:cs typeface="Times New Roman (正文 CS 字体)"/>
                              </a:rPr>
                              <m:t>=(</m:t>
                            </m:r>
                            <m:r>
                              <a:rPr lang="en-US" altLang="zh-CN" sz="1600" i="1">
                                <a:latin typeface="Cambria Math" panose="02040503050406030204" pitchFamily="18" charset="0"/>
                                <a:ea typeface="宋体" panose="02010600030101010101" pitchFamily="2" charset="-122"/>
                                <a:cs typeface="Times New Roman (正文 CS 字体)"/>
                              </a:rPr>
                              <m:t>𝑖</m:t>
                            </m:r>
                            <m:r>
                              <a:rPr lang="en-US" altLang="zh-CN" sz="1600" i="1">
                                <a:latin typeface="Cambria Math" panose="02040503050406030204" pitchFamily="18" charset="0"/>
                                <a:ea typeface="宋体" panose="02010600030101010101" pitchFamily="2" charset="-122"/>
                                <a:cs typeface="Times New Roman (正文 CS 字体)"/>
                              </a:rPr>
                              <m:t>,</m:t>
                            </m:r>
                            <m:r>
                              <a:rPr lang="en-US" altLang="zh-CN" sz="1600" i="1">
                                <a:latin typeface="Cambria Math" panose="02040503050406030204" pitchFamily="18" charset="0"/>
                                <a:ea typeface="宋体" panose="02010600030101010101" pitchFamily="2" charset="-122"/>
                                <a:cs typeface="Times New Roman (正文 CS 字体)"/>
                              </a:rPr>
                              <m:t>𝑗</m:t>
                            </m:r>
                            <m:r>
                              <a:rPr lang="en-US" altLang="zh-CN" sz="1600" i="1">
                                <a:latin typeface="Cambria Math" panose="02040503050406030204" pitchFamily="18" charset="0"/>
                                <a:ea typeface="宋体" panose="02010600030101010101" pitchFamily="2" charset="-122"/>
                                <a:cs typeface="Times New Roman (正文 CS 字体)"/>
                              </a:rPr>
                              <m:t>)</m:t>
                            </m:r>
                          </m:sub>
                          <m:sup>
                            <m:r>
                              <a:rPr lang="en-US" altLang="zh-CN" sz="1600" i="1">
                                <a:latin typeface="Cambria Math" panose="02040503050406030204" pitchFamily="18" charset="0"/>
                                <a:ea typeface="宋体" panose="02010600030101010101" pitchFamily="2" charset="-122"/>
                                <a:cs typeface="Times New Roman (正文 CS 字体)"/>
                              </a:rPr>
                              <m:t>𝐾</m:t>
                            </m:r>
                          </m:sup>
                          <m:e>
                            <m:sSup>
                              <m:sSupPr>
                                <m:ctrlPr>
                                  <a:rPr lang="zh-CN" altLang="zh-CN" sz="1600" i="1">
                                    <a:latin typeface="Cambria Math" panose="02040503050406030204" pitchFamily="18" charset="0"/>
                                    <a:ea typeface="Cambria Math" panose="02040503050406030204" pitchFamily="18" charset="0"/>
                                  </a:rPr>
                                </m:ctrlPr>
                              </m:sSupPr>
                              <m:e>
                                <m:r>
                                  <a:rPr lang="en-US" altLang="zh-CN" sz="1600" i="1">
                                    <a:latin typeface="Cambria Math" panose="02040503050406030204" pitchFamily="18" charset="0"/>
                                    <a:ea typeface="宋体" panose="02010600030101010101" pitchFamily="2" charset="-122"/>
                                    <a:cs typeface="Times New Roman (正文 CS 字体)"/>
                                  </a:rPr>
                                  <m:t>(</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𝑥</m:t>
                                    </m:r>
                                  </m:e>
                                  <m:sub>
                                    <m:r>
                                      <a:rPr lang="en-US" altLang="zh-CN" sz="1600" i="1">
                                        <a:latin typeface="Cambria Math" panose="02040503050406030204" pitchFamily="18" charset="0"/>
                                        <a:ea typeface="宋体" panose="02010600030101010101" pitchFamily="2" charset="-122"/>
                                        <a:cs typeface="Times New Roman (正文 CS 字体)"/>
                                      </a:rPr>
                                      <m:t>𝑖</m:t>
                                    </m:r>
                                  </m:sub>
                                </m:sSub>
                                <m:r>
                                  <a:rPr lang="en-US" altLang="zh-CN" sz="1600" i="1">
                                    <a:latin typeface="Cambria Math" panose="02040503050406030204" pitchFamily="18" charset="0"/>
                                    <a:ea typeface="宋体" panose="02010600030101010101" pitchFamily="2" charset="-122"/>
                                    <a:cs typeface="Times New Roman (正文 CS 字体)"/>
                                  </a:rPr>
                                  <m:t>−</m:t>
                                </m:r>
                                <m:sSub>
                                  <m:sSubPr>
                                    <m:ctrlPr>
                                      <a:rPr lang="zh-CN" altLang="zh-CN" sz="1600" i="1">
                                        <a:latin typeface="Cambria Math" panose="02040503050406030204" pitchFamily="18" charset="0"/>
                                        <a:ea typeface="Cambria Math" panose="02040503050406030204" pitchFamily="18" charset="0"/>
                                      </a:rPr>
                                    </m:ctrlPr>
                                  </m:sSubPr>
                                  <m:e>
                                    <m:r>
                                      <a:rPr lang="en-US" altLang="zh-CN" sz="1600" i="1">
                                        <a:latin typeface="Cambria Math" panose="02040503050406030204" pitchFamily="18" charset="0"/>
                                        <a:ea typeface="宋体" panose="02010600030101010101" pitchFamily="2" charset="-122"/>
                                        <a:cs typeface="Times New Roman (正文 CS 字体)"/>
                                      </a:rPr>
                                      <m:t>𝑦</m:t>
                                    </m:r>
                                  </m:e>
                                  <m:sub>
                                    <m:r>
                                      <a:rPr lang="en-US" altLang="zh-CN" sz="1600" i="1">
                                        <a:latin typeface="Cambria Math" panose="02040503050406030204" pitchFamily="18" charset="0"/>
                                        <a:ea typeface="宋体" panose="02010600030101010101" pitchFamily="2" charset="-122"/>
                                        <a:cs typeface="Times New Roman (正文 CS 字体)"/>
                                      </a:rPr>
                                      <m:t>𝑗</m:t>
                                    </m:r>
                                  </m:sub>
                                </m:sSub>
                                <m:r>
                                  <a:rPr lang="en-US" altLang="zh-CN" sz="1600" i="1">
                                    <a:latin typeface="Cambria Math" panose="02040503050406030204" pitchFamily="18" charset="0"/>
                                    <a:ea typeface="宋体" panose="02010600030101010101" pitchFamily="2" charset="-122"/>
                                    <a:cs typeface="Times New Roman (正文 CS 字体)"/>
                                  </a:rPr>
                                  <m:t>)</m:t>
                                </m:r>
                              </m:e>
                              <m:sup>
                                <m:r>
                                  <a:rPr lang="en-US" altLang="zh-CN" sz="1600" i="1">
                                    <a:latin typeface="Cambria Math" panose="02040503050406030204" pitchFamily="18" charset="0"/>
                                    <a:ea typeface="宋体" panose="02010600030101010101" pitchFamily="2" charset="-122"/>
                                    <a:cs typeface="Times New Roman (正文 CS 字体)"/>
                                  </a:rPr>
                                  <m:t>2</m:t>
                                </m:r>
                              </m:sup>
                            </m:sSup>
                          </m:e>
                        </m:nary>
                      </m:e>
                    </m:rad>
                    <m:r>
                      <a:rPr lang="en-US" altLang="zh-CN" sz="1600" i="1">
                        <a:latin typeface="Cambria Math" panose="02040503050406030204" pitchFamily="18" charset="0"/>
                        <a:ea typeface="宋体" panose="02010600030101010101" pitchFamily="2" charset="-122"/>
                        <a:cs typeface="Times New Roman (正文 CS 字体)"/>
                      </a:rPr>
                      <m:t>,</m:t>
                    </m:r>
                    <m:r>
                      <a:rPr lang="en-US" altLang="zh-CN" sz="1600" i="1">
                        <a:latin typeface="Cambria Math" panose="02040503050406030204" pitchFamily="18" charset="0"/>
                        <a:ea typeface="宋体" panose="02010600030101010101" pitchFamily="2" charset="-122"/>
                        <a:cs typeface="Times New Roman (正文 CS 字体)"/>
                      </a:rPr>
                      <m:t>𝑖</m:t>
                    </m:r>
                    <m:r>
                      <a:rPr lang="en-US" altLang="zh-CN" sz="1600" i="1">
                        <a:latin typeface="Cambria Math" panose="02040503050406030204" pitchFamily="18" charset="0"/>
                        <a:ea typeface="宋体" panose="02010600030101010101" pitchFamily="2" charset="-122"/>
                        <a:cs typeface="Times New Roman (正文 CS 字体)"/>
                      </a:rPr>
                      <m:t>∈</m:t>
                    </m:r>
                    <m:d>
                      <m:dPr>
                        <m:ctrlPr>
                          <a:rPr lang="zh-CN" altLang="zh-CN" sz="1600" i="1">
                            <a:latin typeface="Cambria Math" panose="02040503050406030204" pitchFamily="18" charset="0"/>
                            <a:ea typeface="Cambria Math" panose="02040503050406030204" pitchFamily="18" charset="0"/>
                          </a:rPr>
                        </m:ctrlPr>
                      </m:dPr>
                      <m:e>
                        <m:r>
                          <a:rPr lang="en-US" altLang="zh-CN" sz="1600" i="1">
                            <a:latin typeface="Cambria Math" panose="02040503050406030204" pitchFamily="18" charset="0"/>
                            <a:ea typeface="宋体" panose="02010600030101010101" pitchFamily="2" charset="-122"/>
                            <a:cs typeface="Times New Roman (正文 CS 字体)"/>
                          </a:rPr>
                          <m:t>1,</m:t>
                        </m:r>
                        <m:r>
                          <a:rPr lang="en-US" altLang="zh-CN" sz="1600" i="1">
                            <a:latin typeface="Cambria Math" panose="02040503050406030204" pitchFamily="18" charset="0"/>
                            <a:ea typeface="宋体" panose="02010600030101010101" pitchFamily="2" charset="-122"/>
                            <a:cs typeface="Times New Roman (正文 CS 字体)"/>
                          </a:rPr>
                          <m:t>𝑚</m:t>
                        </m:r>
                      </m:e>
                    </m:d>
                    <m:r>
                      <a:rPr lang="en-US" altLang="zh-CN" sz="1600" i="1">
                        <a:latin typeface="Cambria Math" panose="02040503050406030204" pitchFamily="18" charset="0"/>
                        <a:ea typeface="宋体" panose="02010600030101010101" pitchFamily="2" charset="-122"/>
                        <a:cs typeface="Times New Roman (正文 CS 字体)"/>
                      </a:rPr>
                      <m:t>,</m:t>
                    </m:r>
                    <m:r>
                      <a:rPr lang="en-US" altLang="zh-CN" sz="1600" i="1">
                        <a:latin typeface="Cambria Math" panose="02040503050406030204" pitchFamily="18" charset="0"/>
                        <a:ea typeface="宋体" panose="02010600030101010101" pitchFamily="2" charset="-122"/>
                        <a:cs typeface="Times New Roman (正文 CS 字体)"/>
                      </a:rPr>
                      <m:t>𝑗</m:t>
                    </m:r>
                    <m:r>
                      <a:rPr lang="en-US" altLang="zh-CN" sz="1600" i="1">
                        <a:latin typeface="Cambria Math" panose="02040503050406030204" pitchFamily="18" charset="0"/>
                        <a:ea typeface="宋体" panose="02010600030101010101" pitchFamily="2" charset="-122"/>
                        <a:cs typeface="Times New Roman (正文 CS 字体)"/>
                      </a:rPr>
                      <m:t>∈(1,</m:t>
                    </m:r>
                    <m:r>
                      <a:rPr lang="en-US" altLang="zh-CN" sz="1600" i="1">
                        <a:latin typeface="Cambria Math" panose="02040503050406030204" pitchFamily="18" charset="0"/>
                        <a:ea typeface="宋体" panose="02010600030101010101" pitchFamily="2" charset="-122"/>
                        <a:cs typeface="Times New Roman (正文 CS 字体)"/>
                      </a:rPr>
                      <m:t>𝑛</m:t>
                    </m:r>
                    <m:r>
                      <a:rPr lang="en-US" altLang="zh-CN" sz="1600" i="1">
                        <a:latin typeface="Cambria Math" panose="02040503050406030204" pitchFamily="18" charset="0"/>
                        <a:ea typeface="宋体" panose="02010600030101010101" pitchFamily="2" charset="-122"/>
                        <a:cs typeface="Times New Roman (正文 CS 字体)"/>
                      </a:rPr>
                      <m:t>)</m:t>
                    </m:r>
                  </m:oMath>
                </a14:m>
                <a:r>
                  <a:rPr lang="en-US" altLang="zh-CN" sz="1600" dirty="0">
                    <a:latin typeface="Microsoft YaHei" panose="020B0503020204020204" pitchFamily="34" charset="-122"/>
                    <a:ea typeface="Microsoft YaHei" panose="020B0503020204020204" pitchFamily="34" charset="-122"/>
                    <a:cs typeface="Times New Roman (正文 CS 字体)"/>
                  </a:rPr>
                  <a:t> </a:t>
                </a:r>
                <a:endParaRPr lang="zh-CN" altLang="en-US" sz="1600" dirty="0">
                  <a:latin typeface="Microsoft YaHei" panose="020B0503020204020204" pitchFamily="34" charset="-122"/>
                  <a:ea typeface="Microsoft YaHei" panose="020B0503020204020204" pitchFamily="34" charset="-122"/>
                </a:endParaRPr>
              </a:p>
            </p:txBody>
          </p:sp>
        </mc:Choice>
        <mc:Fallback xmlns="">
          <p:sp>
            <p:nvSpPr>
              <p:cNvPr id="10" name="文本框 9">
                <a:extLst>
                  <a:ext uri="{FF2B5EF4-FFF2-40B4-BE49-F238E27FC236}">
                    <a16:creationId xmlns:a16="http://schemas.microsoft.com/office/drawing/2014/main" id="{34A4553D-D7EF-8941-A59E-C000CBD9125B}"/>
                  </a:ext>
                </a:extLst>
              </p:cNvPr>
              <p:cNvSpPr txBox="1">
                <a:spLocks noRot="1" noChangeAspect="1" noMove="1" noResize="1" noEditPoints="1" noAdjustHandles="1" noChangeArrowheads="1" noChangeShapeType="1" noTextEdit="1"/>
              </p:cNvSpPr>
              <p:nvPr/>
            </p:nvSpPr>
            <p:spPr>
              <a:xfrm>
                <a:off x="1608659" y="4914161"/>
                <a:ext cx="6457119" cy="593432"/>
              </a:xfrm>
              <a:prstGeom prst="rect">
                <a:avLst/>
              </a:prstGeom>
              <a:blipFill>
                <a:blip r:embed="rId5"/>
                <a:stretch>
                  <a:fillRect t="-41667" b="-8125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文本框 11">
                <a:extLst>
                  <a:ext uri="{FF2B5EF4-FFF2-40B4-BE49-F238E27FC236}">
                    <a16:creationId xmlns:a16="http://schemas.microsoft.com/office/drawing/2014/main" id="{9825DFCE-E68C-8A48-BB2A-E1B9D7DDCB9C}"/>
                  </a:ext>
                </a:extLst>
              </p:cNvPr>
              <p:cNvSpPr txBox="1"/>
              <p:nvPr/>
            </p:nvSpPr>
            <p:spPr>
              <a:xfrm>
                <a:off x="725841" y="5677049"/>
                <a:ext cx="8222754" cy="787460"/>
              </a:xfrm>
              <a:prstGeom prst="rect">
                <a:avLst/>
              </a:prstGeom>
              <a:noFill/>
            </p:spPr>
            <p:txBody>
              <a:bodyPr wrap="square">
                <a:spAutoFit/>
              </a:bodyPr>
              <a:lstStyle/>
              <a:p>
                <a:pPr>
                  <a:lnSpc>
                    <a:spcPct val="150000"/>
                  </a:lnSpc>
                </a:pPr>
                <a:r>
                  <a:rPr lang="zh-CN" altLang="en-US" sz="1600" kern="100" dirty="0">
                    <a:latin typeface="Microsoft YaHei" panose="020B0503020204020204" pitchFamily="34" charset="-122"/>
                    <a:ea typeface="Microsoft YaHei" panose="020B0503020204020204" pitchFamily="34" charset="-122"/>
                    <a:cs typeface="Times New Roman (正文 CS 字体)"/>
                  </a:rPr>
                  <a:t>其中，</a:t>
                </a:r>
                <a14:m>
                  <m:oMath xmlns:m="http://schemas.openxmlformats.org/officeDocument/2006/math">
                    <m:sSub>
                      <m:sSubPr>
                        <m:ctrlPr>
                          <a:rPr lang="zh-CN" altLang="zh-CN" sz="1600" i="1" kern="100">
                            <a:latin typeface="Cambria Math" panose="02040503050406030204" pitchFamily="18" charset="0"/>
                            <a:cs typeface="Times New Roman (正文 CS 字体)"/>
                          </a:rPr>
                        </m:ctrlPr>
                      </m:sSubPr>
                      <m:e>
                        <m:r>
                          <a:rPr lang="en-US" altLang="zh-CN" sz="1600" i="1" kern="100">
                            <a:latin typeface="Cambria Math" panose="02040503050406030204" pitchFamily="18" charset="0"/>
                            <a:cs typeface="Times New Roman (正文 CS 字体)"/>
                          </a:rPr>
                          <m:t>𝑤</m:t>
                        </m:r>
                      </m:e>
                      <m:sub>
                        <m:r>
                          <a:rPr lang="en-US" altLang="zh-CN" sz="1600" i="1" kern="100">
                            <a:latin typeface="Cambria Math" panose="02040503050406030204" pitchFamily="18" charset="0"/>
                            <a:cs typeface="Times New Roman (正文 CS 字体)"/>
                          </a:rPr>
                          <m:t>𝑘</m:t>
                        </m:r>
                      </m:sub>
                    </m:sSub>
                    <m:r>
                      <a:rPr lang="en-US" altLang="zh-CN" sz="1600" kern="100">
                        <a:latin typeface="Cambria Math" panose="02040503050406030204" pitchFamily="18" charset="0"/>
                        <a:cs typeface="Times New Roman (正文 CS 字体)"/>
                      </a:rPr>
                      <m:t>=(</m:t>
                    </m:r>
                    <m:r>
                      <a:rPr lang="en-US" altLang="zh-CN" sz="1600" i="1" kern="100">
                        <a:latin typeface="Cambria Math" panose="02040503050406030204" pitchFamily="18" charset="0"/>
                        <a:cs typeface="Times New Roman (正文 CS 字体)"/>
                      </a:rPr>
                      <m:t>𝑖</m:t>
                    </m:r>
                    <m:r>
                      <a:rPr lang="en-US" altLang="zh-CN" sz="1600" kern="100">
                        <a:latin typeface="Cambria Math" panose="02040503050406030204" pitchFamily="18" charset="0"/>
                        <a:cs typeface="Times New Roman (正文 CS 字体)"/>
                      </a:rPr>
                      <m:t>,</m:t>
                    </m:r>
                    <m:r>
                      <a:rPr lang="en-US" altLang="zh-CN" sz="1600" i="1" kern="100">
                        <a:latin typeface="Cambria Math" panose="02040503050406030204" pitchFamily="18" charset="0"/>
                        <a:cs typeface="Times New Roman (正文 CS 字体)"/>
                      </a:rPr>
                      <m:t>𝑗</m:t>
                    </m:r>
                    <m:r>
                      <a:rPr lang="en-US" altLang="zh-CN" sz="1600" kern="100">
                        <a:latin typeface="Cambria Math" panose="02040503050406030204" pitchFamily="18" charset="0"/>
                        <a:cs typeface="Times New Roman (正文 CS 字体)"/>
                      </a:rPr>
                      <m:t>)</m:t>
                    </m:r>
                  </m:oMath>
                </a14:m>
                <a:r>
                  <a:rPr lang="zh-CN" altLang="zh-CN" sz="1600" kern="100" dirty="0">
                    <a:latin typeface="Microsoft YaHei" panose="020B0503020204020204" pitchFamily="34" charset="-122"/>
                    <a:ea typeface="Microsoft YaHei" panose="020B0503020204020204" pitchFamily="34" charset="-122"/>
                    <a:cs typeface="Times New Roman (正文 CS 字体)"/>
                  </a:rPr>
                  <a:t>表示第</a:t>
                </a:r>
                <a:r>
                  <a:rPr lang="en-US" altLang="zh-CN" sz="1600" kern="100" dirty="0">
                    <a:latin typeface="Microsoft YaHei" panose="020B0503020204020204" pitchFamily="34" charset="-122"/>
                    <a:ea typeface="Microsoft YaHei" panose="020B0503020204020204" pitchFamily="34" charset="-122"/>
                    <a:cs typeface="Times New Roman (正文 CS 字体)"/>
                  </a:rPr>
                  <a:t>k</a:t>
                </a:r>
                <a:r>
                  <a:rPr lang="zh-CN" altLang="zh-CN" sz="1600" kern="100" dirty="0">
                    <a:latin typeface="Microsoft YaHei" panose="020B0503020204020204" pitchFamily="34" charset="-122"/>
                    <a:ea typeface="Microsoft YaHei" panose="020B0503020204020204" pitchFamily="34" charset="-122"/>
                    <a:cs typeface="Times New Roman (正文 CS 字体)"/>
                  </a:rPr>
                  <a:t>条路径中序列</a:t>
                </a:r>
                <a:r>
                  <a:rPr lang="en-US" altLang="zh-CN" sz="1600" kern="100" dirty="0">
                    <a:latin typeface="Microsoft YaHei" panose="020B0503020204020204" pitchFamily="34" charset="-122"/>
                    <a:ea typeface="Microsoft YaHei" panose="020B0503020204020204" pitchFamily="34" charset="-122"/>
                    <a:cs typeface="Times New Roman (正文 CS 字体)"/>
                  </a:rPr>
                  <a:t>X</a:t>
                </a:r>
                <a:r>
                  <a:rPr lang="zh-CN" altLang="zh-CN" sz="1600" kern="100" dirty="0">
                    <a:latin typeface="Microsoft YaHei" panose="020B0503020204020204" pitchFamily="34" charset="-122"/>
                    <a:ea typeface="Microsoft YaHei" panose="020B0503020204020204" pitchFamily="34" charset="-122"/>
                    <a:cs typeface="Times New Roman (正文 CS 字体)"/>
                  </a:rPr>
                  <a:t>的第</a:t>
                </a:r>
                <a:r>
                  <a:rPr lang="en-US" altLang="zh-CN" sz="1600" kern="100" dirty="0" err="1">
                    <a:latin typeface="Microsoft YaHei" panose="020B0503020204020204" pitchFamily="34" charset="-122"/>
                    <a:ea typeface="Microsoft YaHei" panose="020B0503020204020204" pitchFamily="34" charset="-122"/>
                    <a:cs typeface="Times New Roman (正文 CS 字体)"/>
                  </a:rPr>
                  <a:t>i</a:t>
                </a:r>
                <a:r>
                  <a:rPr lang="zh-CN" altLang="zh-CN" sz="1600" kern="100" dirty="0">
                    <a:latin typeface="Microsoft YaHei" panose="020B0503020204020204" pitchFamily="34" charset="-122"/>
                    <a:ea typeface="Microsoft YaHei" panose="020B0503020204020204" pitchFamily="34" charset="-122"/>
                    <a:cs typeface="Times New Roman (正文 CS 字体)"/>
                  </a:rPr>
                  <a:t>个数据点与序列</a:t>
                </a:r>
                <a:r>
                  <a:rPr lang="en-US" altLang="zh-CN" sz="1600" kern="100" dirty="0">
                    <a:latin typeface="Microsoft YaHei" panose="020B0503020204020204" pitchFamily="34" charset="-122"/>
                    <a:ea typeface="Microsoft YaHei" panose="020B0503020204020204" pitchFamily="34" charset="-122"/>
                    <a:cs typeface="Times New Roman (正文 CS 字体)"/>
                  </a:rPr>
                  <a:t>Y</a:t>
                </a:r>
                <a:r>
                  <a:rPr lang="zh-CN" altLang="zh-CN" sz="1600" kern="100" dirty="0">
                    <a:latin typeface="Microsoft YaHei" panose="020B0503020204020204" pitchFamily="34" charset="-122"/>
                    <a:ea typeface="Microsoft YaHei" panose="020B0503020204020204" pitchFamily="34" charset="-122"/>
                    <a:cs typeface="Times New Roman (正文 CS 字体)"/>
                  </a:rPr>
                  <a:t>的第</a:t>
                </a:r>
                <a:r>
                  <a:rPr lang="en-US" altLang="zh-CN" sz="1600" kern="100" dirty="0">
                    <a:latin typeface="Microsoft YaHei" panose="020B0503020204020204" pitchFamily="34" charset="-122"/>
                    <a:ea typeface="Microsoft YaHei" panose="020B0503020204020204" pitchFamily="34" charset="-122"/>
                    <a:cs typeface="Times New Roman (正文 CS 字体)"/>
                  </a:rPr>
                  <a:t>j</a:t>
                </a:r>
                <a:r>
                  <a:rPr lang="zh-CN" altLang="zh-CN" sz="1600" kern="100" dirty="0">
                    <a:latin typeface="Microsoft YaHei" panose="020B0503020204020204" pitchFamily="34" charset="-122"/>
                    <a:ea typeface="Microsoft YaHei" panose="020B0503020204020204" pitchFamily="34" charset="-122"/>
                    <a:cs typeface="Times New Roman (正文 CS 字体)"/>
                  </a:rPr>
                  <a:t>个数据点是对应点，</a:t>
                </a:r>
                <a:r>
                  <a:rPr lang="en-US" altLang="zh-CN" sz="1600" kern="100" dirty="0">
                    <a:latin typeface="Microsoft YaHei" panose="020B0503020204020204" pitchFamily="34" charset="-122"/>
                    <a:ea typeface="Microsoft YaHei" panose="020B0503020204020204" pitchFamily="34" charset="-122"/>
                    <a:cs typeface="Times New Roman (正文 CS 字体)"/>
                  </a:rPr>
                  <a:t>W</a:t>
                </a:r>
                <a:r>
                  <a:rPr lang="zh-CN" altLang="zh-CN" sz="1600" kern="100" dirty="0">
                    <a:latin typeface="Microsoft YaHei" panose="020B0503020204020204" pitchFamily="34" charset="-122"/>
                    <a:ea typeface="Microsoft YaHei" panose="020B0503020204020204" pitchFamily="34" charset="-122"/>
                    <a:cs typeface="Times New Roman (正文 CS 字体)"/>
                  </a:rPr>
                  <a:t>为最优路径，能使得</a:t>
                </a:r>
                <a14:m>
                  <m:oMath xmlns:m="http://schemas.openxmlformats.org/officeDocument/2006/math">
                    <m:r>
                      <a:rPr lang="en-US" altLang="zh-CN" sz="1600" i="1" kern="100">
                        <a:latin typeface="Cambria Math" panose="02040503050406030204" pitchFamily="18" charset="0"/>
                        <a:cs typeface="Times New Roman (正文 CS 字体)"/>
                      </a:rPr>
                      <m:t>𝐷</m:t>
                    </m:r>
                    <m:d>
                      <m:dPr>
                        <m:ctrlPr>
                          <a:rPr lang="zh-CN" altLang="zh-CN" sz="1600" i="1" kern="100">
                            <a:latin typeface="Cambria Math" panose="02040503050406030204" pitchFamily="18" charset="0"/>
                            <a:cs typeface="Times New Roman (正文 CS 字体)"/>
                          </a:rPr>
                        </m:ctrlPr>
                      </m:dPr>
                      <m:e>
                        <m:r>
                          <a:rPr lang="en-US" altLang="zh-CN" sz="1600" i="1" kern="100">
                            <a:latin typeface="Cambria Math" panose="02040503050406030204" pitchFamily="18" charset="0"/>
                            <a:cs typeface="Times New Roman (正文 CS 字体)"/>
                          </a:rPr>
                          <m:t>𝑋</m:t>
                        </m:r>
                        <m:r>
                          <a:rPr lang="en-US" altLang="zh-CN" sz="1600" kern="100">
                            <a:latin typeface="Cambria Math" panose="02040503050406030204" pitchFamily="18" charset="0"/>
                            <a:cs typeface="Times New Roman (正文 CS 字体)"/>
                          </a:rPr>
                          <m:t>,</m:t>
                        </m:r>
                        <m:r>
                          <a:rPr lang="en-US" altLang="zh-CN" sz="1600" i="1" kern="100">
                            <a:latin typeface="Cambria Math" panose="02040503050406030204" pitchFamily="18" charset="0"/>
                            <a:cs typeface="Times New Roman (正文 CS 字体)"/>
                          </a:rPr>
                          <m:t>𝑌</m:t>
                        </m:r>
                      </m:e>
                    </m:d>
                  </m:oMath>
                </a14:m>
                <a:r>
                  <a:rPr lang="zh-CN" altLang="zh-CN" sz="1600" kern="100" dirty="0">
                    <a:latin typeface="Microsoft YaHei" panose="020B0503020204020204" pitchFamily="34" charset="-122"/>
                    <a:ea typeface="Microsoft YaHei" panose="020B0503020204020204" pitchFamily="34" charset="-122"/>
                    <a:cs typeface="Times New Roman (正文 CS 字体)"/>
                  </a:rPr>
                  <a:t>的值最小</a:t>
                </a:r>
                <a:endParaRPr lang="zh-CN" altLang="en-US" sz="1600" dirty="0">
                  <a:latin typeface="Microsoft YaHei" panose="020B0503020204020204" pitchFamily="34" charset="-122"/>
                  <a:ea typeface="Microsoft YaHei" panose="020B0503020204020204" pitchFamily="34" charset="-122"/>
                </a:endParaRPr>
              </a:p>
            </p:txBody>
          </p:sp>
        </mc:Choice>
        <mc:Fallback xmlns="">
          <p:sp>
            <p:nvSpPr>
              <p:cNvPr id="12" name="文本框 11">
                <a:extLst>
                  <a:ext uri="{FF2B5EF4-FFF2-40B4-BE49-F238E27FC236}">
                    <a16:creationId xmlns:a16="http://schemas.microsoft.com/office/drawing/2014/main" id="{9825DFCE-E68C-8A48-BB2A-E1B9D7DDCB9C}"/>
                  </a:ext>
                </a:extLst>
              </p:cNvPr>
              <p:cNvSpPr txBox="1">
                <a:spLocks noRot="1" noChangeAspect="1" noMove="1" noResize="1" noEditPoints="1" noAdjustHandles="1" noChangeArrowheads="1" noChangeShapeType="1" noTextEdit="1"/>
              </p:cNvSpPr>
              <p:nvPr/>
            </p:nvSpPr>
            <p:spPr>
              <a:xfrm>
                <a:off x="725841" y="5677049"/>
                <a:ext cx="8222754" cy="787460"/>
              </a:xfrm>
              <a:prstGeom prst="rect">
                <a:avLst/>
              </a:prstGeom>
              <a:blipFill>
                <a:blip r:embed="rId6"/>
                <a:stretch>
                  <a:fillRect l="-463" b="-9524"/>
                </a:stretch>
              </a:blipFill>
            </p:spPr>
            <p:txBody>
              <a:bodyPr/>
              <a:lstStyle/>
              <a:p>
                <a:r>
                  <a:rPr lang="zh-CN" altLang="en-US">
                    <a:noFill/>
                  </a:rPr>
                  <a:t> </a:t>
                </a:r>
              </a:p>
            </p:txBody>
          </p:sp>
        </mc:Fallback>
      </mc:AlternateContent>
      <p:pic>
        <p:nvPicPr>
          <p:cNvPr id="9" name="图片 8">
            <a:extLst>
              <a:ext uri="{FF2B5EF4-FFF2-40B4-BE49-F238E27FC236}">
                <a16:creationId xmlns:a16="http://schemas.microsoft.com/office/drawing/2014/main" id="{6B154AB5-08DB-AF4F-BB78-89445E02BE0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11" name="文本框 10">
            <a:extLst>
              <a:ext uri="{FF2B5EF4-FFF2-40B4-BE49-F238E27FC236}">
                <a16:creationId xmlns:a16="http://schemas.microsoft.com/office/drawing/2014/main" id="{D98B2014-592A-0F40-A92C-99D044476437}"/>
              </a:ext>
            </a:extLst>
          </p:cNvPr>
          <p:cNvSpPr txBox="1"/>
          <p:nvPr/>
        </p:nvSpPr>
        <p:spPr>
          <a:xfrm>
            <a:off x="8581764" y="6410739"/>
            <a:ext cx="290464"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8</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061645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normAutofit fontScale="90000"/>
          </a:bodyPr>
          <a:lstStyle/>
          <a:p>
            <a:r>
              <a:rPr lang="zh-CN" altLang="en-US" dirty="0">
                <a:latin typeface="Microsoft YaHei" panose="020B0503020204020204" pitchFamily="34" charset="-122"/>
                <a:ea typeface="Microsoft YaHei" panose="020B0503020204020204" pitchFamily="34" charset="-122"/>
              </a:rPr>
              <a:t>图构建及其矩阵表示</a:t>
            </a:r>
          </a:p>
        </p:txBody>
      </p:sp>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59FA0553-CDCE-6348-A5EB-57FF5502B56F}"/>
                  </a:ext>
                </a:extLst>
              </p:cNvPr>
              <p:cNvSpPr txBox="1"/>
              <p:nvPr/>
            </p:nvSpPr>
            <p:spPr>
              <a:xfrm>
                <a:off x="374597" y="1325696"/>
                <a:ext cx="8042780" cy="787460"/>
              </a:xfrm>
              <a:prstGeom prst="rect">
                <a:avLst/>
              </a:prstGeom>
              <a:noFill/>
            </p:spPr>
            <p:txBody>
              <a:bodyPr wrap="square">
                <a:spAutoFit/>
              </a:bodyPr>
              <a:lstStyle/>
              <a:p>
                <a:pPr indent="342884"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为了减少距离间的量纲差异，本研究进一步使用</a:t>
                </a:r>
                <a:r>
                  <a:rPr lang="zh-CN" altLang="zh-CN" sz="1600" b="1" kern="100" dirty="0">
                    <a:latin typeface="Microsoft YaHei" panose="020B0503020204020204" pitchFamily="34" charset="-122"/>
                    <a:ea typeface="Microsoft YaHei" panose="020B0503020204020204" pitchFamily="34" charset="-122"/>
                    <a:cs typeface="Times New Roman (正文 CS 字体)"/>
                  </a:rPr>
                  <a:t>局部尺度高斯核函数</a:t>
                </a:r>
                <a:r>
                  <a:rPr lang="zh-CN" altLang="zh-CN" sz="1600" kern="100" dirty="0">
                    <a:latin typeface="Microsoft YaHei" panose="020B0503020204020204" pitchFamily="34" charset="-122"/>
                    <a:ea typeface="Microsoft YaHei" panose="020B0503020204020204" pitchFamily="34" charset="-122"/>
                    <a:cs typeface="Times New Roman (正文 CS 字体)"/>
                  </a:rPr>
                  <a:t>对序列间的</a:t>
                </a:r>
                <a:r>
                  <a:rPr lang="en-US" altLang="zh-CN" sz="1600" kern="100" dirty="0">
                    <a:latin typeface="Microsoft YaHei" panose="020B0503020204020204" pitchFamily="34" charset="-122"/>
                    <a:ea typeface="Microsoft YaHei" panose="020B0503020204020204" pitchFamily="34" charset="-122"/>
                    <a:cs typeface="Times New Roman (正文 CS 字体)"/>
                  </a:rPr>
                  <a:t>DTW</a:t>
                </a:r>
                <a:r>
                  <a:rPr lang="zh-CN" altLang="zh-CN" sz="1600" kern="100" dirty="0">
                    <a:latin typeface="Microsoft YaHei" panose="020B0503020204020204" pitchFamily="34" charset="-122"/>
                    <a:ea typeface="Microsoft YaHei" panose="020B0503020204020204" pitchFamily="34" charset="-122"/>
                    <a:cs typeface="Times New Roman (正文 CS 字体)"/>
                  </a:rPr>
                  <a:t>距离进行归一化得到了相似矩阵</a:t>
                </a:r>
                <a14:m>
                  <m:oMath xmlns:m="http://schemas.openxmlformats.org/officeDocument/2006/math">
                    <m:r>
                      <a:rPr lang="en-US" altLang="zh-CN" sz="1600" i="1" kern="100">
                        <a:latin typeface="Cambria Math" panose="02040503050406030204" pitchFamily="18" charset="0"/>
                        <a:ea typeface="宋体" panose="02010600030101010101" pitchFamily="2" charset="-122"/>
                        <a:cs typeface="Times New Roman (正文 CS 字体)"/>
                      </a:rPr>
                      <m:t>𝑊</m:t>
                    </m:r>
                    <m:r>
                      <a:rPr lang="en-US" altLang="zh-CN" sz="1600"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𝑤</m:t>
                        </m:r>
                      </m:e>
                      <m:sub>
                        <m:r>
                          <a:rPr lang="en-US" altLang="zh-CN" sz="1600" kern="100">
                            <a:latin typeface="Cambria Math" panose="02040503050406030204" pitchFamily="18" charset="0"/>
                            <a:ea typeface="宋体" panose="02010600030101010101" pitchFamily="2" charset="-122"/>
                            <a:cs typeface="Times New Roman (正文 CS 字体)"/>
                          </a:rPr>
                          <m:t>11</m:t>
                        </m:r>
                      </m:sub>
                    </m:sSub>
                    <m:r>
                      <a:rPr lang="en-US" altLang="zh-CN" sz="1600"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𝑤</m:t>
                        </m:r>
                      </m:e>
                      <m:sub>
                        <m:r>
                          <a:rPr lang="en-US" altLang="zh-CN" sz="1600" kern="100">
                            <a:latin typeface="Cambria Math" panose="02040503050406030204" pitchFamily="18" charset="0"/>
                            <a:ea typeface="宋体" panose="02010600030101010101" pitchFamily="2" charset="-122"/>
                            <a:cs typeface="Times New Roman (正文 CS 字体)"/>
                          </a:rPr>
                          <m:t>1</m:t>
                        </m:r>
                        <m:r>
                          <a:rPr lang="en-US" altLang="zh-CN" sz="1600" i="1" kern="100">
                            <a:latin typeface="Cambria Math" panose="02040503050406030204" pitchFamily="18" charset="0"/>
                            <a:ea typeface="宋体" panose="02010600030101010101" pitchFamily="2" charset="-122"/>
                            <a:cs typeface="Times New Roman (正文 CS 字体)"/>
                          </a:rPr>
                          <m:t>𝑛</m:t>
                        </m:r>
                      </m:sub>
                    </m:sSub>
                    <m:r>
                      <a:rPr lang="en-US" altLang="zh-CN" sz="1600" kern="100">
                        <a:latin typeface="Cambria Math" panose="02040503050406030204" pitchFamily="18" charset="0"/>
                        <a:ea typeface="宋体" panose="02010600030101010101" pitchFamily="2" charset="-122"/>
                        <a:cs typeface="Times New Roman (正文 CS 字体)"/>
                      </a:rPr>
                      <m:t>,…,</m:t>
                    </m:r>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𝑤</m:t>
                        </m:r>
                      </m:e>
                      <m:sub>
                        <m:r>
                          <a:rPr lang="en-US" altLang="zh-CN" sz="1600" i="1" kern="100">
                            <a:latin typeface="Cambria Math" panose="02040503050406030204" pitchFamily="18" charset="0"/>
                            <a:ea typeface="宋体" panose="02010600030101010101" pitchFamily="2" charset="-122"/>
                            <a:cs typeface="Times New Roman (正文 CS 字体)"/>
                          </a:rPr>
                          <m:t>𝑚𝑛</m:t>
                        </m:r>
                      </m:sub>
                    </m:sSub>
                    <m:r>
                      <a:rPr lang="en-US" altLang="zh-CN" sz="1600" kern="100">
                        <a:latin typeface="Cambria Math" panose="02040503050406030204" pitchFamily="18" charset="0"/>
                        <a:ea typeface="宋体" panose="02010600030101010101" pitchFamily="2" charset="-122"/>
                        <a:cs typeface="Times New Roman (正文 CS 字体)"/>
                      </a:rPr>
                      <m:t>}</m:t>
                    </m:r>
                  </m:oMath>
                </a14:m>
                <a:r>
                  <a:rPr lang="zh-CN" altLang="zh-CN" sz="1600" kern="100" dirty="0">
                    <a:latin typeface="Microsoft YaHei" panose="020B0503020204020204" pitchFamily="34" charset="-122"/>
                    <a:ea typeface="Microsoft YaHei" panose="020B0503020204020204" pitchFamily="34" charset="-122"/>
                    <a:cs typeface="Times New Roman (正文 CS 字体)"/>
                  </a:rPr>
                  <a:t>，其计算过程如</a:t>
                </a:r>
                <a:r>
                  <a:rPr lang="zh-CN" altLang="en-US" sz="1600" kern="100" dirty="0">
                    <a:latin typeface="Microsoft YaHei" panose="020B0503020204020204" pitchFamily="34" charset="-122"/>
                    <a:ea typeface="Microsoft YaHei" panose="020B0503020204020204" pitchFamily="34" charset="-122"/>
                    <a:cs typeface="Times New Roman (正文 CS 字体)"/>
                  </a:rPr>
                  <a:t>下</a:t>
                </a:r>
                <a:r>
                  <a:rPr lang="zh-CN" altLang="zh-CN" sz="1600" kern="100" dirty="0">
                    <a:latin typeface="Microsoft YaHei" panose="020B0503020204020204" pitchFamily="34" charset="-122"/>
                    <a:ea typeface="Microsoft YaHei" panose="020B0503020204020204" pitchFamily="34" charset="-122"/>
                    <a:cs typeface="Times New Roman (正文 CS 字体)"/>
                  </a:rPr>
                  <a:t>所示</a:t>
                </a:r>
              </a:p>
            </p:txBody>
          </p:sp>
        </mc:Choice>
        <mc:Fallback xmlns="">
          <p:sp>
            <p:nvSpPr>
              <p:cNvPr id="4" name="文本框 3">
                <a:extLst>
                  <a:ext uri="{FF2B5EF4-FFF2-40B4-BE49-F238E27FC236}">
                    <a16:creationId xmlns:a16="http://schemas.microsoft.com/office/drawing/2014/main" id="{59FA0553-CDCE-6348-A5EB-57FF5502B56F}"/>
                  </a:ext>
                </a:extLst>
              </p:cNvPr>
              <p:cNvSpPr txBox="1">
                <a:spLocks noRot="1" noChangeAspect="1" noMove="1" noResize="1" noEditPoints="1" noAdjustHandles="1" noChangeArrowheads="1" noChangeShapeType="1" noTextEdit="1"/>
              </p:cNvSpPr>
              <p:nvPr/>
            </p:nvSpPr>
            <p:spPr>
              <a:xfrm>
                <a:off x="374597" y="1325696"/>
                <a:ext cx="8042780" cy="787460"/>
              </a:xfrm>
              <a:prstGeom prst="rect">
                <a:avLst/>
              </a:prstGeom>
              <a:blipFill>
                <a:blip r:embed="rId3"/>
                <a:stretch>
                  <a:fillRect l="-473" r="-473" b="-793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58ADD19F-0535-5149-93A6-F88A793B8D6D}"/>
                  </a:ext>
                </a:extLst>
              </p:cNvPr>
              <p:cNvSpPr txBox="1"/>
              <p:nvPr/>
            </p:nvSpPr>
            <p:spPr>
              <a:xfrm>
                <a:off x="2107502" y="2199845"/>
                <a:ext cx="4576970" cy="59157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𝑤</m:t>
                          </m:r>
                        </m:e>
                        <m:sub>
                          <m:r>
                            <a:rPr lang="zh-CN" altLang="en-US" sz="1600" i="1">
                              <a:latin typeface="Cambria Math" panose="02040503050406030204" pitchFamily="18" charset="0"/>
                            </a:rPr>
                            <m:t>𝑥𝑦</m:t>
                          </m:r>
                        </m:sub>
                      </m:sSub>
                      <m:r>
                        <a:rPr lang="zh-CN" altLang="en-US" sz="1600">
                          <a:latin typeface="Cambria Math" panose="02040503050406030204" pitchFamily="18" charset="0"/>
                        </a:rPr>
                        <m:t>=</m:t>
                      </m:r>
                      <m:sSup>
                        <m:sSupPr>
                          <m:ctrlPr>
                            <a:rPr lang="zh-CN" altLang="en-US" sz="1600" i="1">
                              <a:solidFill>
                                <a:srgbClr val="836967"/>
                              </a:solidFill>
                              <a:latin typeface="Cambria Math" panose="02040503050406030204" pitchFamily="18" charset="0"/>
                            </a:rPr>
                          </m:ctrlPr>
                        </m:sSupPr>
                        <m:e>
                          <m:r>
                            <a:rPr lang="zh-CN" altLang="en-US" sz="1600" i="1">
                              <a:latin typeface="Cambria Math" panose="02040503050406030204" pitchFamily="18" charset="0"/>
                            </a:rPr>
                            <m:t>𝑒</m:t>
                          </m:r>
                        </m:e>
                        <m:sup>
                          <m:r>
                            <a:rPr lang="zh-CN" altLang="en-US" sz="1600">
                              <a:latin typeface="Cambria Math" panose="02040503050406030204" pitchFamily="18" charset="0"/>
                            </a:rPr>
                            <m:t>−</m:t>
                          </m:r>
                          <m:f>
                            <m:fPr>
                              <m:ctrlPr>
                                <a:rPr lang="zh-CN" altLang="en-US" sz="1600" i="1">
                                  <a:solidFill>
                                    <a:srgbClr val="836967"/>
                                  </a:solidFill>
                                  <a:latin typeface="Cambria Math" panose="02040503050406030204" pitchFamily="18" charset="0"/>
                                </a:rPr>
                              </m:ctrlPr>
                            </m:fPr>
                            <m:num>
                              <m:sSubSup>
                                <m:sSubSupPr>
                                  <m:ctrlPr>
                                    <a:rPr lang="zh-CN" altLang="en-US" sz="1600" i="1">
                                      <a:solidFill>
                                        <a:srgbClr val="836967"/>
                                      </a:solidFill>
                                      <a:latin typeface="Cambria Math" panose="02040503050406030204" pitchFamily="18" charset="0"/>
                                    </a:rPr>
                                  </m:ctrlPr>
                                </m:sSubSupPr>
                                <m:e>
                                  <m:r>
                                    <a:rPr lang="zh-CN" altLang="en-US" sz="1600" i="1">
                                      <a:latin typeface="Cambria Math" panose="02040503050406030204" pitchFamily="18" charset="0"/>
                                    </a:rPr>
                                    <m:t>𝑑</m:t>
                                  </m:r>
                                </m:e>
                                <m:sub>
                                  <m:r>
                                    <a:rPr lang="zh-CN" altLang="en-US" sz="1600" i="1">
                                      <a:latin typeface="Cambria Math" panose="02040503050406030204" pitchFamily="18" charset="0"/>
                                    </a:rPr>
                                    <m:t>𝑥𝑦</m:t>
                                  </m:r>
                                </m:sub>
                                <m:sup>
                                  <m:r>
                                    <a:rPr lang="zh-CN" altLang="en-US" sz="1600">
                                      <a:latin typeface="Cambria Math" panose="02040503050406030204" pitchFamily="18" charset="0"/>
                                    </a:rPr>
                                    <m:t>2</m:t>
                                  </m:r>
                                </m:sup>
                              </m:sSubSup>
                            </m:num>
                            <m:den>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𝜎</m:t>
                                  </m:r>
                                </m:e>
                                <m:sub>
                                  <m:r>
                                    <a:rPr lang="zh-CN" altLang="en-US" sz="1600" i="1">
                                      <a:latin typeface="Cambria Math" panose="02040503050406030204" pitchFamily="18" charset="0"/>
                                    </a:rPr>
                                    <m:t>𝑥</m:t>
                                  </m:r>
                                </m:sub>
                              </m:sSub>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𝜎</m:t>
                                  </m:r>
                                </m:e>
                                <m:sub>
                                  <m:r>
                                    <a:rPr lang="zh-CN" altLang="en-US" sz="1600" i="1">
                                      <a:latin typeface="Cambria Math" panose="02040503050406030204" pitchFamily="18" charset="0"/>
                                    </a:rPr>
                                    <m:t>𝑦</m:t>
                                  </m:r>
                                </m:sub>
                              </m:sSub>
                            </m:den>
                          </m:f>
                        </m:sup>
                      </m:sSup>
                      <m:r>
                        <a:rPr lang="zh-CN" altLang="en-US" sz="1600">
                          <a:latin typeface="Cambria Math" panose="02040503050406030204" pitchFamily="18" charset="0"/>
                        </a:rPr>
                        <m:t>,</m:t>
                      </m:r>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𝜎</m:t>
                          </m:r>
                        </m:e>
                        <m:sub>
                          <m:r>
                            <a:rPr lang="zh-CN" altLang="en-US" sz="1600" i="1">
                              <a:latin typeface="Cambria Math" panose="02040503050406030204" pitchFamily="18" charset="0"/>
                            </a:rPr>
                            <m:t>𝑥</m:t>
                          </m:r>
                        </m:sub>
                      </m:sSub>
                      <m:r>
                        <a:rPr lang="zh-CN" altLang="en-US" sz="1600">
                          <a:latin typeface="Cambria Math" panose="02040503050406030204" pitchFamily="18" charset="0"/>
                        </a:rPr>
                        <m:t>=</m:t>
                      </m:r>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𝑑</m:t>
                          </m:r>
                        </m:e>
                        <m:sub>
                          <m:r>
                            <a:rPr lang="zh-CN" altLang="en-US" sz="1600" i="1">
                              <a:latin typeface="Cambria Math" panose="02040503050406030204" pitchFamily="18" charset="0"/>
                            </a:rPr>
                            <m:t>𝑥𝐾</m:t>
                          </m:r>
                        </m:sub>
                      </m:sSub>
                      <m:r>
                        <a:rPr lang="zh-CN" altLang="en-US" sz="1600">
                          <a:latin typeface="Cambria Math" panose="02040503050406030204" pitchFamily="18" charset="0"/>
                        </a:rPr>
                        <m:t>,</m:t>
                      </m:r>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𝜎</m:t>
                          </m:r>
                        </m:e>
                        <m:sub>
                          <m:r>
                            <a:rPr lang="zh-CN" altLang="en-US" sz="1600" i="1">
                              <a:latin typeface="Cambria Math" panose="02040503050406030204" pitchFamily="18" charset="0"/>
                            </a:rPr>
                            <m:t>𝑦</m:t>
                          </m:r>
                        </m:sub>
                      </m:sSub>
                      <m:r>
                        <a:rPr lang="zh-CN" altLang="en-US" sz="1600">
                          <a:latin typeface="Cambria Math" panose="02040503050406030204" pitchFamily="18" charset="0"/>
                        </a:rPr>
                        <m:t>=</m:t>
                      </m:r>
                      <m:sSub>
                        <m:sSubPr>
                          <m:ctrlPr>
                            <a:rPr lang="zh-CN" altLang="en-US" sz="1600" i="1">
                              <a:solidFill>
                                <a:srgbClr val="836967"/>
                              </a:solidFill>
                              <a:latin typeface="Cambria Math" panose="02040503050406030204" pitchFamily="18" charset="0"/>
                            </a:rPr>
                          </m:ctrlPr>
                        </m:sSubPr>
                        <m:e>
                          <m:r>
                            <a:rPr lang="zh-CN" altLang="en-US" sz="1600" i="1">
                              <a:latin typeface="Cambria Math" panose="02040503050406030204" pitchFamily="18" charset="0"/>
                            </a:rPr>
                            <m:t>𝑑</m:t>
                          </m:r>
                        </m:e>
                        <m:sub>
                          <m:r>
                            <a:rPr lang="zh-CN" altLang="en-US" sz="1600" i="1">
                              <a:latin typeface="Cambria Math" panose="02040503050406030204" pitchFamily="18" charset="0"/>
                            </a:rPr>
                            <m:t>𝑦𝐾</m:t>
                          </m:r>
                        </m:sub>
                      </m:sSub>
                    </m:oMath>
                  </m:oMathPara>
                </a14:m>
                <a:endParaRPr lang="zh-CN" altLang="en-US" sz="1600" dirty="0">
                  <a:latin typeface="Microsoft YaHei" panose="020B0503020204020204" pitchFamily="34" charset="-122"/>
                  <a:ea typeface="Microsoft YaHei" panose="020B0503020204020204" pitchFamily="34" charset="-122"/>
                </a:endParaRPr>
              </a:p>
            </p:txBody>
          </p:sp>
        </mc:Choice>
        <mc:Fallback xmlns="">
          <p:sp>
            <p:nvSpPr>
              <p:cNvPr id="9" name="文本框 8">
                <a:extLst>
                  <a:ext uri="{FF2B5EF4-FFF2-40B4-BE49-F238E27FC236}">
                    <a16:creationId xmlns:a16="http://schemas.microsoft.com/office/drawing/2014/main" id="{58ADD19F-0535-5149-93A6-F88A793B8D6D}"/>
                  </a:ext>
                </a:extLst>
              </p:cNvPr>
              <p:cNvSpPr txBox="1">
                <a:spLocks noRot="1" noChangeAspect="1" noMove="1" noResize="1" noEditPoints="1" noAdjustHandles="1" noChangeArrowheads="1" noChangeShapeType="1" noTextEdit="1"/>
              </p:cNvSpPr>
              <p:nvPr/>
            </p:nvSpPr>
            <p:spPr>
              <a:xfrm>
                <a:off x="2107502" y="2199845"/>
                <a:ext cx="4576970" cy="591572"/>
              </a:xfrm>
              <a:prstGeom prst="rect">
                <a:avLst/>
              </a:prstGeom>
              <a:blipFill>
                <a:blip r:embed="rId4"/>
                <a:stretch>
                  <a:fillRect b="-2128"/>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0B3F8D6F-EA53-4A43-9418-D9B1C2EB8FB7}"/>
                  </a:ext>
                </a:extLst>
              </p:cNvPr>
              <p:cNvSpPr txBox="1"/>
              <p:nvPr/>
            </p:nvSpPr>
            <p:spPr>
              <a:xfrm>
                <a:off x="422318" y="2878106"/>
                <a:ext cx="7910370" cy="2835776"/>
              </a:xfrm>
              <a:prstGeom prst="rect">
                <a:avLst/>
              </a:prstGeom>
              <a:noFill/>
            </p:spPr>
            <p:txBody>
              <a:bodyPr wrap="square">
                <a:spAutoFit/>
              </a:bodyPr>
              <a:lstStyle/>
              <a:p>
                <a:pPr indent="342884"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其中，</a:t>
                </a:r>
                <a14:m>
                  <m:oMath xmlns:m="http://schemas.openxmlformats.org/officeDocument/2006/math">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𝑑</m:t>
                        </m:r>
                      </m:e>
                      <m:sub>
                        <m:r>
                          <a:rPr lang="en-US" altLang="zh-CN" sz="1600" i="1" kern="100">
                            <a:latin typeface="Cambria Math" panose="02040503050406030204" pitchFamily="18" charset="0"/>
                            <a:ea typeface="宋体" panose="02010600030101010101" pitchFamily="2" charset="-122"/>
                            <a:cs typeface="Times New Roman (正文 CS 字体)"/>
                          </a:rPr>
                          <m:t>𝑥𝑦</m:t>
                        </m:r>
                      </m:sub>
                    </m:sSub>
                  </m:oMath>
                </a14:m>
                <a:r>
                  <a:rPr lang="zh-CN" altLang="zh-CN" sz="1600" kern="100" dirty="0">
                    <a:latin typeface="Microsoft YaHei" panose="020B0503020204020204" pitchFamily="34" charset="-122"/>
                    <a:ea typeface="Microsoft YaHei" panose="020B0503020204020204" pitchFamily="34" charset="-122"/>
                    <a:cs typeface="Times New Roman (正文 CS 字体)"/>
                  </a:rPr>
                  <a:t>为序列</a:t>
                </a:r>
                <a:r>
                  <a:rPr lang="en-US" altLang="zh-CN" sz="1600" kern="100" dirty="0">
                    <a:latin typeface="Microsoft YaHei" panose="020B0503020204020204" pitchFamily="34" charset="-122"/>
                    <a:ea typeface="Microsoft YaHei" panose="020B0503020204020204" pitchFamily="34" charset="-122"/>
                    <a:cs typeface="Times New Roman (正文 CS 字体)"/>
                  </a:rPr>
                  <a:t>X</a:t>
                </a:r>
                <a:r>
                  <a:rPr lang="zh-CN" altLang="zh-CN" sz="1600" kern="100" dirty="0">
                    <a:latin typeface="Microsoft YaHei" panose="020B0503020204020204" pitchFamily="34" charset="-122"/>
                    <a:ea typeface="Microsoft YaHei" panose="020B0503020204020204" pitchFamily="34" charset="-122"/>
                    <a:cs typeface="Times New Roman (正文 CS 字体)"/>
                  </a:rPr>
                  <a:t>与序列</a:t>
                </a:r>
                <a:r>
                  <a:rPr lang="en-US" altLang="zh-CN" sz="1600" kern="100" dirty="0">
                    <a:latin typeface="Microsoft YaHei" panose="020B0503020204020204" pitchFamily="34" charset="-122"/>
                    <a:ea typeface="Microsoft YaHei" panose="020B0503020204020204" pitchFamily="34" charset="-122"/>
                    <a:cs typeface="Times New Roman (正文 CS 字体)"/>
                  </a:rPr>
                  <a:t>Y</a:t>
                </a:r>
                <a:r>
                  <a:rPr lang="zh-CN" altLang="zh-CN" sz="1600" kern="100" dirty="0">
                    <a:latin typeface="Microsoft YaHei" panose="020B0503020204020204" pitchFamily="34" charset="-122"/>
                    <a:ea typeface="Microsoft YaHei" panose="020B0503020204020204" pitchFamily="34" charset="-122"/>
                    <a:cs typeface="Times New Roman (正文 CS 字体)"/>
                  </a:rPr>
                  <a:t>间的距离，</a:t>
                </a:r>
                <a14:m>
                  <m:oMath xmlns:m="http://schemas.openxmlformats.org/officeDocument/2006/math">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𝜎</m:t>
                        </m:r>
                      </m:e>
                      <m:sub>
                        <m:r>
                          <a:rPr lang="en-US" altLang="zh-CN" sz="1600" i="1" kern="100">
                            <a:latin typeface="Cambria Math" panose="02040503050406030204" pitchFamily="18" charset="0"/>
                            <a:ea typeface="宋体" panose="02010600030101010101" pitchFamily="2" charset="-122"/>
                            <a:cs typeface="Times New Roman (正文 CS 字体)"/>
                          </a:rPr>
                          <m:t>𝑥</m:t>
                        </m:r>
                      </m:sub>
                    </m:sSub>
                  </m:oMath>
                </a14:m>
                <a:r>
                  <a:rPr lang="zh-CN" altLang="zh-CN" sz="1600" kern="100" dirty="0">
                    <a:latin typeface="Microsoft YaHei" panose="020B0503020204020204" pitchFamily="34" charset="-122"/>
                    <a:ea typeface="Microsoft YaHei" panose="020B0503020204020204" pitchFamily="34" charset="-122"/>
                    <a:cs typeface="Times New Roman (正文 CS 字体)"/>
                  </a:rPr>
                  <a:t>为序列</a:t>
                </a:r>
                <a14:m>
                  <m:oMath xmlns:m="http://schemas.openxmlformats.org/officeDocument/2006/math">
                    <m:r>
                      <a:rPr lang="en-US" altLang="zh-CN" sz="1600" i="1" kern="100">
                        <a:latin typeface="Cambria Math" panose="02040503050406030204" pitchFamily="18" charset="0"/>
                        <a:ea typeface="宋体" panose="02010600030101010101" pitchFamily="2" charset="-122"/>
                        <a:cs typeface="Times New Roman (正文 CS 字体)"/>
                      </a:rPr>
                      <m:t>𝑋</m:t>
                    </m:r>
                  </m:oMath>
                </a14:m>
                <a:r>
                  <a:rPr lang="zh-CN" altLang="zh-CN" sz="1600" kern="100" dirty="0">
                    <a:latin typeface="Microsoft YaHei" panose="020B0503020204020204" pitchFamily="34" charset="-122"/>
                    <a:ea typeface="Microsoft YaHei" panose="020B0503020204020204" pitchFamily="34" charset="-122"/>
                    <a:cs typeface="Times New Roman (正文 CS 字体)"/>
                  </a:rPr>
                  <a:t>的局部参数，为序列</a:t>
                </a:r>
                <a14:m>
                  <m:oMath xmlns:m="http://schemas.openxmlformats.org/officeDocument/2006/math">
                    <m:r>
                      <a:rPr lang="en-US" altLang="zh-CN" sz="1600" i="1" kern="100">
                        <a:latin typeface="Cambria Math" panose="02040503050406030204" pitchFamily="18" charset="0"/>
                        <a:ea typeface="宋体" panose="02010600030101010101" pitchFamily="2" charset="-122"/>
                        <a:cs typeface="Times New Roman (正文 CS 字体)"/>
                      </a:rPr>
                      <m:t>𝑋</m:t>
                    </m:r>
                  </m:oMath>
                </a14:m>
                <a:r>
                  <a:rPr lang="zh-CN" altLang="zh-CN" sz="1600" kern="100" dirty="0">
                    <a:latin typeface="Microsoft YaHei" panose="020B0503020204020204" pitchFamily="34" charset="-122"/>
                    <a:ea typeface="Microsoft YaHei" panose="020B0503020204020204" pitchFamily="34" charset="-122"/>
                    <a:cs typeface="Times New Roman (正文 CS 字体)"/>
                  </a:rPr>
                  <a:t>与其第</a:t>
                </a:r>
                <a:r>
                  <a:rPr lang="en-US" altLang="zh-CN" sz="1600" kern="100" dirty="0">
                    <a:latin typeface="Microsoft YaHei" panose="020B0503020204020204" pitchFamily="34" charset="-122"/>
                    <a:ea typeface="Microsoft YaHei" panose="020B0503020204020204" pitchFamily="34" charset="-122"/>
                    <a:cs typeface="Times New Roman (正文 CS 字体)"/>
                  </a:rPr>
                  <a:t>K</a:t>
                </a:r>
                <a:r>
                  <a:rPr lang="zh-CN" altLang="zh-CN" sz="1600" kern="100" dirty="0">
                    <a:latin typeface="Microsoft YaHei" panose="020B0503020204020204" pitchFamily="34" charset="-122"/>
                    <a:ea typeface="Microsoft YaHei" panose="020B0503020204020204" pitchFamily="34" charset="-122"/>
                    <a:cs typeface="Times New Roman (正文 CS 字体)"/>
                  </a:rPr>
                  <a:t>个邻居间的距离，其通常设置为</a:t>
                </a:r>
              </a:p>
              <a:p>
                <a:pPr indent="342884"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接着，将相似矩阵转化为拉普拉斯矩阵。为防止由于数据间量纲的不统一而出现的分析误差，本研究选用</a:t>
                </a:r>
                <a:r>
                  <a:rPr lang="zh-CN" altLang="zh-CN" sz="1600" b="1" kern="100" dirty="0">
                    <a:latin typeface="Microsoft YaHei" panose="020B0503020204020204" pitchFamily="34" charset="-122"/>
                    <a:ea typeface="Microsoft YaHei" panose="020B0503020204020204" pitchFamily="34" charset="-122"/>
                    <a:cs typeface="Times New Roman (正文 CS 字体)"/>
                  </a:rPr>
                  <a:t>对称型的归一化拉普拉斯矩阵进行图的矩阵表示</a:t>
                </a:r>
              </a:p>
              <a:p>
                <a:pPr indent="342884" algn="ctr">
                  <a:lnSpc>
                    <a:spcPct val="150000"/>
                  </a:lnSpc>
                </a:pPr>
                <a:r>
                  <a:rPr lang="zh-CN" altLang="en-US" sz="1600" kern="100" dirty="0">
                    <a:latin typeface="Microsoft YaHei" panose="020B0503020204020204" pitchFamily="34" charset="-122"/>
                    <a:ea typeface="Microsoft YaHei" panose="020B0503020204020204" pitchFamily="34" charset="-122"/>
                    <a:cs typeface="Times New Roman (正文 CS 字体)"/>
                  </a:rPr>
                  <a:t>                              </a:t>
                </a:r>
                <a14:m>
                  <m:oMath xmlns:m="http://schemas.openxmlformats.org/officeDocument/2006/math">
                    <m:sSub>
                      <m:sSubPr>
                        <m:ctrlPr>
                          <a:rPr lang="zh-CN" altLang="zh-CN" sz="1600" i="1" kern="100">
                            <a:latin typeface="Cambria Math" panose="02040503050406030204" pitchFamily="18" charset="0"/>
                            <a:ea typeface="Cambria Math" panose="02040503050406030204" pitchFamily="18" charset="0"/>
                            <a:cs typeface="Times New Roman (正文 CS 字体)"/>
                          </a:rPr>
                        </m:ctrlPr>
                      </m:sSubPr>
                      <m:e>
                        <m:r>
                          <a:rPr lang="en-US" altLang="zh-CN" sz="1600" i="1" kern="100">
                            <a:latin typeface="Cambria Math" panose="02040503050406030204" pitchFamily="18" charset="0"/>
                            <a:ea typeface="宋体" panose="02010600030101010101" pitchFamily="2" charset="-122"/>
                            <a:cs typeface="Times New Roman (正文 CS 字体)"/>
                          </a:rPr>
                          <m:t>𝐿</m:t>
                        </m:r>
                      </m:e>
                      <m:sub>
                        <m:r>
                          <a:rPr lang="en-US" altLang="zh-CN" sz="1600" i="1" kern="100">
                            <a:latin typeface="Cambria Math" panose="02040503050406030204" pitchFamily="18" charset="0"/>
                            <a:ea typeface="宋体" panose="02010600030101010101" pitchFamily="2" charset="-122"/>
                            <a:cs typeface="Times New Roman (正文 CS 字体)"/>
                          </a:rPr>
                          <m:t>𝑠𝑦𝑚</m:t>
                        </m:r>
                      </m:sub>
                    </m:sSub>
                    <m:r>
                      <a:rPr lang="en-US" altLang="zh-CN" sz="1600" i="1" kern="100">
                        <a:latin typeface="Cambria Math" panose="02040503050406030204" pitchFamily="18" charset="0"/>
                        <a:ea typeface="宋体" panose="02010600030101010101" pitchFamily="2" charset="-122"/>
                        <a:cs typeface="Times New Roman (正文 CS 字体)"/>
                      </a:rPr>
                      <m:t>=</m:t>
                    </m:r>
                    <m:sSup>
                      <m:sSupPr>
                        <m:ctrlPr>
                          <a:rPr lang="zh-CN" altLang="zh-CN" sz="1600" i="1" kern="100">
                            <a:latin typeface="Cambria Math" panose="02040503050406030204" pitchFamily="18" charset="0"/>
                            <a:ea typeface="Cambria Math" panose="02040503050406030204" pitchFamily="18" charset="0"/>
                            <a:cs typeface="Times New Roman (正文 CS 字体)"/>
                          </a:rPr>
                        </m:ctrlPr>
                      </m:sSupPr>
                      <m:e>
                        <m:r>
                          <a:rPr lang="en-US" altLang="zh-CN" sz="1600" i="1" kern="100">
                            <a:latin typeface="Cambria Math" panose="02040503050406030204" pitchFamily="18" charset="0"/>
                            <a:ea typeface="宋体" panose="02010600030101010101" pitchFamily="2" charset="-122"/>
                            <a:cs typeface="Times New Roman (正文 CS 字体)"/>
                          </a:rPr>
                          <m:t>𝐷</m:t>
                        </m:r>
                      </m:e>
                      <m:sup>
                        <m:r>
                          <a:rPr lang="en-US" altLang="zh-CN" sz="1600" i="1" kern="100">
                            <a:latin typeface="Cambria Math" panose="02040503050406030204" pitchFamily="18" charset="0"/>
                            <a:ea typeface="宋体" panose="02010600030101010101" pitchFamily="2" charset="-122"/>
                            <a:cs typeface="Times New Roman (正文 CS 字体)"/>
                          </a:rPr>
                          <m:t>−</m:t>
                        </m:r>
                        <m:f>
                          <m:fPr>
                            <m:ctrlPr>
                              <a:rPr lang="zh-CN" altLang="zh-CN" sz="1600" i="1" kern="100">
                                <a:latin typeface="Cambria Math" panose="02040503050406030204" pitchFamily="18" charset="0"/>
                                <a:ea typeface="Cambria Math" panose="02040503050406030204" pitchFamily="18" charset="0"/>
                                <a:cs typeface="Times New Roman (正文 CS 字体)"/>
                              </a:rPr>
                            </m:ctrlPr>
                          </m:fPr>
                          <m:num>
                            <m:r>
                              <a:rPr lang="en-US" altLang="zh-CN" sz="1600" i="1" kern="100">
                                <a:latin typeface="Cambria Math" panose="02040503050406030204" pitchFamily="18" charset="0"/>
                                <a:ea typeface="宋体" panose="02010600030101010101" pitchFamily="2" charset="-122"/>
                                <a:cs typeface="Times New Roman (正文 CS 字体)"/>
                              </a:rPr>
                              <m:t>1</m:t>
                            </m:r>
                          </m:num>
                          <m:den>
                            <m:r>
                              <a:rPr lang="en-US" altLang="zh-CN" sz="1600" i="1" kern="100">
                                <a:latin typeface="Cambria Math" panose="02040503050406030204" pitchFamily="18" charset="0"/>
                                <a:ea typeface="宋体" panose="02010600030101010101" pitchFamily="2" charset="-122"/>
                                <a:cs typeface="Times New Roman (正文 CS 字体)"/>
                              </a:rPr>
                              <m:t>2</m:t>
                            </m:r>
                          </m:den>
                        </m:f>
                      </m:sup>
                    </m:sSup>
                    <m:r>
                      <a:rPr lang="en-US" altLang="zh-CN" sz="1600" i="1" kern="100">
                        <a:latin typeface="Cambria Math" panose="02040503050406030204" pitchFamily="18" charset="0"/>
                        <a:ea typeface="宋体" panose="02010600030101010101" pitchFamily="2" charset="-122"/>
                        <a:cs typeface="Times New Roman (正文 CS 字体)"/>
                      </a:rPr>
                      <m:t>𝐿</m:t>
                    </m:r>
                    <m:sSup>
                      <m:sSupPr>
                        <m:ctrlPr>
                          <a:rPr lang="zh-CN" altLang="zh-CN" sz="1600" i="1" kern="100">
                            <a:latin typeface="Cambria Math" panose="02040503050406030204" pitchFamily="18" charset="0"/>
                            <a:ea typeface="Cambria Math" panose="02040503050406030204" pitchFamily="18" charset="0"/>
                            <a:cs typeface="Times New Roman (正文 CS 字体)"/>
                          </a:rPr>
                        </m:ctrlPr>
                      </m:sSupPr>
                      <m:e>
                        <m:r>
                          <a:rPr lang="en-US" altLang="zh-CN" sz="1600" i="1" kern="100">
                            <a:latin typeface="Cambria Math" panose="02040503050406030204" pitchFamily="18" charset="0"/>
                            <a:ea typeface="宋体" panose="02010600030101010101" pitchFamily="2" charset="-122"/>
                            <a:cs typeface="Times New Roman (正文 CS 字体)"/>
                          </a:rPr>
                          <m:t>𝐷</m:t>
                        </m:r>
                      </m:e>
                      <m:sup>
                        <m:r>
                          <a:rPr lang="en-US" altLang="zh-CN" sz="1600" i="1" kern="100">
                            <a:latin typeface="Cambria Math" panose="02040503050406030204" pitchFamily="18" charset="0"/>
                            <a:ea typeface="宋体" panose="02010600030101010101" pitchFamily="2" charset="-122"/>
                            <a:cs typeface="Times New Roman (正文 CS 字体)"/>
                          </a:rPr>
                          <m:t>−</m:t>
                        </m:r>
                        <m:f>
                          <m:fPr>
                            <m:ctrlPr>
                              <a:rPr lang="zh-CN" altLang="zh-CN" sz="1600" i="1" kern="100">
                                <a:latin typeface="Cambria Math" panose="02040503050406030204" pitchFamily="18" charset="0"/>
                                <a:ea typeface="Cambria Math" panose="02040503050406030204" pitchFamily="18" charset="0"/>
                                <a:cs typeface="Times New Roman (正文 CS 字体)"/>
                              </a:rPr>
                            </m:ctrlPr>
                          </m:fPr>
                          <m:num>
                            <m:r>
                              <a:rPr lang="en-US" altLang="zh-CN" sz="1600" i="1" kern="100">
                                <a:latin typeface="Cambria Math" panose="02040503050406030204" pitchFamily="18" charset="0"/>
                                <a:ea typeface="宋体" panose="02010600030101010101" pitchFamily="2" charset="-122"/>
                                <a:cs typeface="Times New Roman (正文 CS 字体)"/>
                              </a:rPr>
                              <m:t>1</m:t>
                            </m:r>
                          </m:num>
                          <m:den>
                            <m:r>
                              <a:rPr lang="en-US" altLang="zh-CN" sz="1600" i="1" kern="100">
                                <a:latin typeface="Cambria Math" panose="02040503050406030204" pitchFamily="18" charset="0"/>
                                <a:ea typeface="宋体" panose="02010600030101010101" pitchFamily="2" charset="-122"/>
                                <a:cs typeface="Times New Roman (正文 CS 字体)"/>
                              </a:rPr>
                              <m:t>2</m:t>
                            </m:r>
                          </m:den>
                        </m:f>
                      </m:sup>
                    </m:sSup>
                    <m:r>
                      <a:rPr lang="en-US" altLang="zh-CN" sz="1600" i="1" kern="100">
                        <a:latin typeface="Cambria Math" panose="02040503050406030204" pitchFamily="18" charset="0"/>
                        <a:ea typeface="宋体" panose="02010600030101010101" pitchFamily="2" charset="-122"/>
                        <a:cs typeface="Times New Roman (正文 CS 字体)"/>
                      </a:rPr>
                      <m:t>=</m:t>
                    </m:r>
                    <m:r>
                      <a:rPr lang="en-US" altLang="zh-CN" sz="1600" i="1" kern="100">
                        <a:latin typeface="Cambria Math" panose="02040503050406030204" pitchFamily="18" charset="0"/>
                        <a:ea typeface="宋体" panose="02010600030101010101" pitchFamily="2" charset="-122"/>
                        <a:cs typeface="Times New Roman (正文 CS 字体)"/>
                      </a:rPr>
                      <m:t>𝐼</m:t>
                    </m:r>
                    <m:r>
                      <a:rPr lang="en-US" altLang="zh-CN" sz="1600" i="1" kern="100">
                        <a:latin typeface="Cambria Math" panose="02040503050406030204" pitchFamily="18" charset="0"/>
                        <a:ea typeface="宋体" panose="02010600030101010101" pitchFamily="2" charset="-122"/>
                        <a:cs typeface="Times New Roman (正文 CS 字体)"/>
                      </a:rPr>
                      <m:t>−</m:t>
                    </m:r>
                    <m:sSup>
                      <m:sSupPr>
                        <m:ctrlPr>
                          <a:rPr lang="zh-CN" altLang="zh-CN" sz="1600" i="1" kern="100">
                            <a:latin typeface="Cambria Math" panose="02040503050406030204" pitchFamily="18" charset="0"/>
                            <a:ea typeface="Cambria Math" panose="02040503050406030204" pitchFamily="18" charset="0"/>
                            <a:cs typeface="Times New Roman (正文 CS 字体)"/>
                          </a:rPr>
                        </m:ctrlPr>
                      </m:sSupPr>
                      <m:e>
                        <m:r>
                          <a:rPr lang="en-US" altLang="zh-CN" sz="1600" i="1" kern="100">
                            <a:latin typeface="Cambria Math" panose="02040503050406030204" pitchFamily="18" charset="0"/>
                            <a:ea typeface="宋体" panose="02010600030101010101" pitchFamily="2" charset="-122"/>
                            <a:cs typeface="Times New Roman (正文 CS 字体)"/>
                          </a:rPr>
                          <m:t>𝐷</m:t>
                        </m:r>
                      </m:e>
                      <m:sup>
                        <m:r>
                          <a:rPr lang="en-US" altLang="zh-CN" sz="1600" i="1" kern="100">
                            <a:latin typeface="Cambria Math" panose="02040503050406030204" pitchFamily="18" charset="0"/>
                            <a:ea typeface="宋体" panose="02010600030101010101" pitchFamily="2" charset="-122"/>
                            <a:cs typeface="Times New Roman (正文 CS 字体)"/>
                          </a:rPr>
                          <m:t>−</m:t>
                        </m:r>
                        <m:f>
                          <m:fPr>
                            <m:ctrlPr>
                              <a:rPr lang="zh-CN" altLang="zh-CN" sz="1600" i="1" kern="100">
                                <a:latin typeface="Cambria Math" panose="02040503050406030204" pitchFamily="18" charset="0"/>
                                <a:ea typeface="Cambria Math" panose="02040503050406030204" pitchFamily="18" charset="0"/>
                                <a:cs typeface="Times New Roman (正文 CS 字体)"/>
                              </a:rPr>
                            </m:ctrlPr>
                          </m:fPr>
                          <m:num>
                            <m:r>
                              <a:rPr lang="en-US" altLang="zh-CN" sz="1600" i="1" kern="100">
                                <a:latin typeface="Cambria Math" panose="02040503050406030204" pitchFamily="18" charset="0"/>
                                <a:ea typeface="宋体" panose="02010600030101010101" pitchFamily="2" charset="-122"/>
                                <a:cs typeface="Times New Roman (正文 CS 字体)"/>
                              </a:rPr>
                              <m:t>1</m:t>
                            </m:r>
                          </m:num>
                          <m:den>
                            <m:r>
                              <a:rPr lang="en-US" altLang="zh-CN" sz="1600" i="1" kern="100">
                                <a:latin typeface="Cambria Math" panose="02040503050406030204" pitchFamily="18" charset="0"/>
                                <a:ea typeface="宋体" panose="02010600030101010101" pitchFamily="2" charset="-122"/>
                                <a:cs typeface="Times New Roman (正文 CS 字体)"/>
                              </a:rPr>
                              <m:t>2</m:t>
                            </m:r>
                          </m:den>
                        </m:f>
                      </m:sup>
                    </m:sSup>
                    <m:r>
                      <a:rPr lang="en-US" altLang="zh-CN" sz="1600" i="1" kern="100">
                        <a:latin typeface="Cambria Math" panose="02040503050406030204" pitchFamily="18" charset="0"/>
                        <a:ea typeface="宋体" panose="02010600030101010101" pitchFamily="2" charset="-122"/>
                        <a:cs typeface="Times New Roman (正文 CS 字体)"/>
                      </a:rPr>
                      <m:t>𝑊</m:t>
                    </m:r>
                    <m:sSup>
                      <m:sSupPr>
                        <m:ctrlPr>
                          <a:rPr lang="zh-CN" altLang="zh-CN" sz="1600" i="1" kern="100">
                            <a:latin typeface="Cambria Math" panose="02040503050406030204" pitchFamily="18" charset="0"/>
                            <a:ea typeface="Cambria Math" panose="02040503050406030204" pitchFamily="18" charset="0"/>
                            <a:cs typeface="Times New Roman (正文 CS 字体)"/>
                          </a:rPr>
                        </m:ctrlPr>
                      </m:sSupPr>
                      <m:e>
                        <m:r>
                          <a:rPr lang="en-US" altLang="zh-CN" sz="1600" i="1" kern="100">
                            <a:latin typeface="Cambria Math" panose="02040503050406030204" pitchFamily="18" charset="0"/>
                            <a:ea typeface="宋体" panose="02010600030101010101" pitchFamily="2" charset="-122"/>
                            <a:cs typeface="Times New Roman (正文 CS 字体)"/>
                          </a:rPr>
                          <m:t>𝐷</m:t>
                        </m:r>
                      </m:e>
                      <m:sup>
                        <m:r>
                          <a:rPr lang="en-US" altLang="zh-CN" sz="1600" i="1" kern="100">
                            <a:latin typeface="Cambria Math" panose="02040503050406030204" pitchFamily="18" charset="0"/>
                            <a:ea typeface="宋体" panose="02010600030101010101" pitchFamily="2" charset="-122"/>
                            <a:cs typeface="Times New Roman (正文 CS 字体)"/>
                          </a:rPr>
                          <m:t>−</m:t>
                        </m:r>
                        <m:f>
                          <m:fPr>
                            <m:ctrlPr>
                              <a:rPr lang="zh-CN" altLang="zh-CN" sz="1600" i="1" kern="100">
                                <a:latin typeface="Cambria Math" panose="02040503050406030204" pitchFamily="18" charset="0"/>
                                <a:ea typeface="Cambria Math" panose="02040503050406030204" pitchFamily="18" charset="0"/>
                                <a:cs typeface="Times New Roman (正文 CS 字体)"/>
                              </a:rPr>
                            </m:ctrlPr>
                          </m:fPr>
                          <m:num>
                            <m:r>
                              <a:rPr lang="en-US" altLang="zh-CN" sz="1600" i="1" kern="100">
                                <a:latin typeface="Cambria Math" panose="02040503050406030204" pitchFamily="18" charset="0"/>
                                <a:ea typeface="宋体" panose="02010600030101010101" pitchFamily="2" charset="-122"/>
                                <a:cs typeface="Times New Roman (正文 CS 字体)"/>
                              </a:rPr>
                              <m:t>1</m:t>
                            </m:r>
                          </m:num>
                          <m:den>
                            <m:r>
                              <a:rPr lang="en-US" altLang="zh-CN" sz="1600" i="1" kern="100">
                                <a:latin typeface="Cambria Math" panose="02040503050406030204" pitchFamily="18" charset="0"/>
                                <a:ea typeface="宋体" panose="02010600030101010101" pitchFamily="2" charset="-122"/>
                                <a:cs typeface="Times New Roman (正文 CS 字体)"/>
                              </a:rPr>
                              <m:t>2</m:t>
                            </m:r>
                          </m:den>
                        </m:f>
                      </m:sup>
                    </m:sSup>
                  </m:oMath>
                </a14:m>
                <a:r>
                  <a:rPr lang="en-US" altLang="zh-CN" sz="1600" kern="100" dirty="0">
                    <a:latin typeface="Microsoft YaHei" panose="020B0503020204020204" pitchFamily="34" charset="-122"/>
                    <a:ea typeface="Microsoft YaHei" panose="020B0503020204020204" pitchFamily="34" charset="-122"/>
                    <a:cs typeface="Times New Roman (正文 CS 字体)"/>
                  </a:rPr>
                  <a:t>		</a:t>
                </a:r>
                <a:endParaRPr lang="zh-CN" altLang="zh-CN" sz="1600" kern="100" dirty="0">
                  <a:latin typeface="Microsoft YaHei" panose="020B0503020204020204" pitchFamily="34" charset="-122"/>
                  <a:ea typeface="Microsoft YaHei" panose="020B0503020204020204" pitchFamily="34" charset="-122"/>
                  <a:cs typeface="Times New Roman (正文 CS 字体)"/>
                </a:endParaRPr>
              </a:p>
              <a:p>
                <a:pPr indent="342884" algn="just">
                  <a:lnSpc>
                    <a:spcPct val="150000"/>
                  </a:lnSpc>
                </a:pPr>
                <a:r>
                  <a:rPr lang="zh-CN" altLang="zh-CN" sz="1600" kern="100" dirty="0">
                    <a:latin typeface="Microsoft YaHei" panose="020B0503020204020204" pitchFamily="34" charset="-122"/>
                    <a:ea typeface="Microsoft YaHei" panose="020B0503020204020204" pitchFamily="34" charset="-122"/>
                    <a:cs typeface="Times New Roman (正文 CS 字体)"/>
                  </a:rPr>
                  <a:t>其中，</a:t>
                </a:r>
                <a:r>
                  <a:rPr lang="en-US" altLang="zh-CN" sz="1600" kern="100" dirty="0">
                    <a:latin typeface="Microsoft YaHei" panose="020B0503020204020204" pitchFamily="34" charset="-122"/>
                    <a:ea typeface="Microsoft YaHei" panose="020B0503020204020204" pitchFamily="34" charset="-122"/>
                    <a:cs typeface="Times New Roman (正文 CS 字体)"/>
                  </a:rPr>
                  <a:t>I</a:t>
                </a:r>
                <a:r>
                  <a:rPr lang="zh-CN" altLang="zh-CN" sz="1600" kern="100" dirty="0">
                    <a:latin typeface="Microsoft YaHei" panose="020B0503020204020204" pitchFamily="34" charset="-122"/>
                    <a:ea typeface="Microsoft YaHei" panose="020B0503020204020204" pitchFamily="34" charset="-122"/>
                    <a:cs typeface="Times New Roman (正文 CS 字体)"/>
                  </a:rPr>
                  <a:t>为单位矩阵，</a:t>
                </a:r>
                <a:r>
                  <a:rPr lang="en-US" altLang="zh-CN" sz="1600" kern="100" dirty="0">
                    <a:latin typeface="Microsoft YaHei" panose="020B0503020204020204" pitchFamily="34" charset="-122"/>
                    <a:ea typeface="Microsoft YaHei" panose="020B0503020204020204" pitchFamily="34" charset="-122"/>
                    <a:cs typeface="Times New Roman (正文 CS 字体)"/>
                  </a:rPr>
                  <a:t>D</a:t>
                </a:r>
                <a:r>
                  <a:rPr lang="zh-CN" altLang="zh-CN" sz="1600" kern="100" dirty="0">
                    <a:latin typeface="Microsoft YaHei" panose="020B0503020204020204" pitchFamily="34" charset="-122"/>
                    <a:ea typeface="Microsoft YaHei" panose="020B0503020204020204" pitchFamily="34" charset="-122"/>
                    <a:cs typeface="Times New Roman (正文 CS 字体)"/>
                  </a:rPr>
                  <a:t>为度矩阵，即将相似矩阵</a:t>
                </a:r>
                <a:r>
                  <a:rPr lang="en-US" altLang="zh-CN" sz="1600" kern="100" dirty="0">
                    <a:latin typeface="Microsoft YaHei" panose="020B0503020204020204" pitchFamily="34" charset="-122"/>
                    <a:ea typeface="Microsoft YaHei" panose="020B0503020204020204" pitchFamily="34" charset="-122"/>
                    <a:cs typeface="Times New Roman (正文 CS 字体)"/>
                  </a:rPr>
                  <a:t>W</a:t>
                </a:r>
                <a:r>
                  <a:rPr lang="zh-CN" altLang="zh-CN" sz="1600" kern="100" dirty="0">
                    <a:latin typeface="Microsoft YaHei" panose="020B0503020204020204" pitchFamily="34" charset="-122"/>
                    <a:ea typeface="Microsoft YaHei" panose="020B0503020204020204" pitchFamily="34" charset="-122"/>
                    <a:cs typeface="Times New Roman (正文 CS 字体)"/>
                  </a:rPr>
                  <a:t>的每一列元素相加，放置在当前列对应行上组成的对角阵</a:t>
                </a:r>
              </a:p>
            </p:txBody>
          </p:sp>
        </mc:Choice>
        <mc:Fallback xmlns="">
          <p:sp>
            <p:nvSpPr>
              <p:cNvPr id="11" name="文本框 10">
                <a:extLst>
                  <a:ext uri="{FF2B5EF4-FFF2-40B4-BE49-F238E27FC236}">
                    <a16:creationId xmlns:a16="http://schemas.microsoft.com/office/drawing/2014/main" id="{0B3F8D6F-EA53-4A43-9418-D9B1C2EB8FB7}"/>
                  </a:ext>
                </a:extLst>
              </p:cNvPr>
              <p:cNvSpPr txBox="1">
                <a:spLocks noRot="1" noChangeAspect="1" noMove="1" noResize="1" noEditPoints="1" noAdjustHandles="1" noChangeArrowheads="1" noChangeShapeType="1" noTextEdit="1"/>
              </p:cNvSpPr>
              <p:nvPr/>
            </p:nvSpPr>
            <p:spPr>
              <a:xfrm>
                <a:off x="422318" y="2878106"/>
                <a:ext cx="7910370" cy="2835776"/>
              </a:xfrm>
              <a:prstGeom prst="rect">
                <a:avLst/>
              </a:prstGeom>
              <a:blipFill>
                <a:blip r:embed="rId5"/>
                <a:stretch>
                  <a:fillRect l="-481" r="-321" b="-2232"/>
                </a:stretch>
              </a:blipFill>
            </p:spPr>
            <p:txBody>
              <a:bodyPr/>
              <a:lstStyle/>
              <a:p>
                <a:r>
                  <a:rPr lang="zh-CN" altLang="en-US">
                    <a:noFill/>
                  </a:rPr>
                  <a:t> </a:t>
                </a:r>
              </a:p>
            </p:txBody>
          </p:sp>
        </mc:Fallback>
      </mc:AlternateContent>
      <p:pic>
        <p:nvPicPr>
          <p:cNvPr id="6" name="图片 5">
            <a:extLst>
              <a:ext uri="{FF2B5EF4-FFF2-40B4-BE49-F238E27FC236}">
                <a16:creationId xmlns:a16="http://schemas.microsoft.com/office/drawing/2014/main" id="{C8007D24-A066-7E4E-85DF-CD30D8FC2CF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59328" y="435221"/>
            <a:ext cx="1612900" cy="508000"/>
          </a:xfrm>
          <a:prstGeom prst="rect">
            <a:avLst/>
          </a:prstGeom>
        </p:spPr>
      </p:pic>
      <p:sp>
        <p:nvSpPr>
          <p:cNvPr id="8" name="文本框 7">
            <a:extLst>
              <a:ext uri="{FF2B5EF4-FFF2-40B4-BE49-F238E27FC236}">
                <a16:creationId xmlns:a16="http://schemas.microsoft.com/office/drawing/2014/main" id="{1C98E9BC-8CA9-1C4C-A24B-5B1EA0D58266}"/>
              </a:ext>
            </a:extLst>
          </p:cNvPr>
          <p:cNvSpPr txBox="1"/>
          <p:nvPr/>
        </p:nvSpPr>
        <p:spPr>
          <a:xfrm>
            <a:off x="8581764" y="6410739"/>
            <a:ext cx="290464" cy="307777"/>
          </a:xfrm>
          <a:prstGeom prst="rect">
            <a:avLst/>
          </a:prstGeom>
          <a:noFill/>
        </p:spPr>
        <p:txBody>
          <a:bodyPr wrap="none" rtlCol="0">
            <a:spAutoFit/>
          </a:bodyPr>
          <a:lstStyle/>
          <a:p>
            <a:r>
              <a:rPr kumimoji="1" lang="en-US" altLang="zh-CN" sz="1400" dirty="0">
                <a:latin typeface="Microsoft YaHei" panose="020B0503020204020204" pitchFamily="34" charset="-122"/>
                <a:ea typeface="Microsoft YaHei" panose="020B0503020204020204" pitchFamily="34" charset="-122"/>
              </a:rPr>
              <a:t>9</a:t>
            </a:r>
            <a:endParaRPr kumimoji="1" lang="zh-CN" altLang="en-US" sz="1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063091654"/>
      </p:ext>
    </p:extLst>
  </p:cSld>
  <p:clrMapOvr>
    <a:masterClrMapping/>
  </p:clrMapOvr>
</p:sld>
</file>

<file path=ppt/theme/theme1.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红色">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3829</TotalTime>
  <Words>5588</Words>
  <Application>Microsoft Macintosh PowerPoint</Application>
  <PresentationFormat>全屏显示(4:3)</PresentationFormat>
  <Paragraphs>465</Paragraphs>
  <Slides>28</Slides>
  <Notes>25</Notes>
  <HiddenSlides>0</HiddenSlides>
  <MMClips>0</MMClips>
  <ScaleCrop>false</ScaleCrop>
  <HeadingPairs>
    <vt:vector size="6" baseType="variant">
      <vt:variant>
        <vt:lpstr>已用的字体</vt:lpstr>
      </vt:variant>
      <vt:variant>
        <vt:i4>12</vt:i4>
      </vt:variant>
      <vt:variant>
        <vt:lpstr>主题</vt:lpstr>
      </vt:variant>
      <vt:variant>
        <vt:i4>3</vt:i4>
      </vt:variant>
      <vt:variant>
        <vt:lpstr>幻灯片标题</vt:lpstr>
      </vt:variant>
      <vt:variant>
        <vt:i4>28</vt:i4>
      </vt:variant>
    </vt:vector>
  </HeadingPairs>
  <TitlesOfParts>
    <vt:vector size="43" baseType="lpstr">
      <vt:lpstr>等线</vt:lpstr>
      <vt:lpstr>微软雅黑</vt:lpstr>
      <vt:lpstr>微软雅黑</vt:lpstr>
      <vt:lpstr>Arial</vt:lpstr>
      <vt:lpstr>Calibri</vt:lpstr>
      <vt:lpstr>Calibri Light</vt:lpstr>
      <vt:lpstr>Cambria Math</vt:lpstr>
      <vt:lpstr>Century Gothic</vt:lpstr>
      <vt:lpstr>Segoe UI</vt:lpstr>
      <vt:lpstr>Segoe UI Light</vt:lpstr>
      <vt:lpstr>Times New Roman</vt:lpstr>
      <vt:lpstr>Wingdings</vt:lpstr>
      <vt:lpstr>1_OfficePLUS</vt:lpstr>
      <vt:lpstr>2_OfficePLUS</vt:lpstr>
      <vt:lpstr>Office 主题​​</vt:lpstr>
      <vt:lpstr> 如何通过关键词频率演化进行知识发现？一个时间趋势的谱聚类研究 </vt:lpstr>
      <vt:lpstr>PowerPoint 演示文稿</vt:lpstr>
      <vt:lpstr>PowerPoint 演示文稿</vt:lpstr>
      <vt:lpstr>研究概述</vt:lpstr>
      <vt:lpstr>本研究工作</vt:lpstr>
      <vt:lpstr>PowerPoint 演示文稿</vt:lpstr>
      <vt:lpstr>研究框架</vt:lpstr>
      <vt:lpstr>图构建及其矩阵表示</vt:lpstr>
      <vt:lpstr>图构建及其矩阵表示</vt:lpstr>
      <vt:lpstr>图划分准则的确定与经典聚类</vt:lpstr>
      <vt:lpstr>算法参数确定——就低原则</vt:lpstr>
      <vt:lpstr>模型验证</vt:lpstr>
      <vt:lpstr>模型验证</vt:lpstr>
      <vt:lpstr>模型验证</vt:lpstr>
      <vt:lpstr>PowerPoint 演示文稿</vt:lpstr>
      <vt:lpstr>数据选择与预处理</vt:lpstr>
      <vt:lpstr>词频时序变化趋势的识别结果 </vt:lpstr>
      <vt:lpstr>词频时序变化趋势的识别结果 </vt:lpstr>
      <vt:lpstr>词频时序变化趋势的识别结果 </vt:lpstr>
      <vt:lpstr>词频时序变化趋势的识别结果 </vt:lpstr>
      <vt:lpstr>词频时序变化趋势的识别结果 </vt:lpstr>
      <vt:lpstr>词频时序变化趋势的识别结果</vt:lpstr>
      <vt:lpstr>词频时序变化趋势的识别结果</vt:lpstr>
      <vt:lpstr>词频时序变化趋势的识别结果</vt:lpstr>
      <vt:lpstr>词频时序变化趋势的识别结果</vt:lpstr>
      <vt:lpstr>PowerPoint 演示文稿</vt:lpstr>
      <vt:lpstr>总结与展望</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#我给母校送模板#</dc:title>
  <dc:creator>zhou</dc:creator>
  <cp:keywords>51PPT模板网</cp:keywords>
  <cp:lastModifiedBy>菡 黄</cp:lastModifiedBy>
  <cp:revision>489</cp:revision>
  <cp:lastPrinted>2020-09-13T02:52:24Z</cp:lastPrinted>
  <dcterms:created xsi:type="dcterms:W3CDTF">2020-09-13T02:52:24Z</dcterms:created>
  <dcterms:modified xsi:type="dcterms:W3CDTF">2023-07-11T08:33:33Z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2019-05-10T09:28:08.0350032Z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a3d39c64-67eb-4225-a22b-7af955a92bde</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2052-2.6.1.4274</vt:lpwstr>
  </property>
</Properties>
</file>